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1"/>
  </p:notesMasterIdLst>
  <p:sldIdLst>
    <p:sldId id="256" r:id="rId2"/>
    <p:sldId id="257" r:id="rId3"/>
    <p:sldId id="258" r:id="rId4"/>
    <p:sldId id="276" r:id="rId5"/>
    <p:sldId id="271" r:id="rId6"/>
    <p:sldId id="288" r:id="rId7"/>
    <p:sldId id="274" r:id="rId8"/>
    <p:sldId id="275" r:id="rId9"/>
    <p:sldId id="263" r:id="rId10"/>
    <p:sldId id="265" r:id="rId11"/>
    <p:sldId id="277" r:id="rId12"/>
    <p:sldId id="285" r:id="rId13"/>
    <p:sldId id="278" r:id="rId14"/>
    <p:sldId id="279" r:id="rId15"/>
    <p:sldId id="280" r:id="rId16"/>
    <p:sldId id="281" r:id="rId17"/>
    <p:sldId id="282"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02"/>
    <p:restoredTop sz="93695"/>
  </p:normalViewPr>
  <p:slideViewPr>
    <p:cSldViewPr snapToGrid="0" snapToObjects="1">
      <p:cViewPr varScale="1">
        <p:scale>
          <a:sx n="160" d="100"/>
          <a:sy n="160" d="100"/>
        </p:scale>
        <p:origin x="984" y="16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09T13:10:20.584" idx="1">
    <p:pos x="10" y="10"/>
    <p:text>Replace RHS charts with updated versions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3074" name="Picture 2" descr="Steven joyce jos2018044d00014">
            <a:extLst>
              <a:ext uri="{FF2B5EF4-FFF2-40B4-BE49-F238E27FC236}">
                <a16:creationId xmlns:a16="http://schemas.microsoft.com/office/drawing/2014/main" id="{15A45976-1A1D-6F4C-ACC7-4D0B34D749CF}"/>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colorTemperature colorTemp="5895"/>
                    </a14:imgEffect>
                    <a14:imgEffect>
                      <a14:saturation sat="0"/>
                    </a14:imgEffect>
                    <a14:imgEffect>
                      <a14:brightnessContrast bright="7000" contrast="1000"/>
                    </a14:imgEffect>
                  </a14:imgLayer>
                </a14:imgProps>
              </a:ext>
              <a:ext uri="{28A0092B-C50C-407E-A947-70E740481C1C}">
                <a14:useLocalDpi xmlns:a14="http://schemas.microsoft.com/office/drawing/2010/main" val="0"/>
              </a:ext>
            </a:extLst>
          </a:blip>
          <a:srcRect l="14827"/>
          <a:stretch/>
        </p:blipFill>
        <p:spPr bwMode="auto">
          <a:xfrm>
            <a:off x="3402767" y="-15102"/>
            <a:ext cx="8816815" cy="690113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2966836" y="-399910"/>
              <a:ext cx="10905660" cy="8807656"/>
            </a:xfrm>
            <a:prstGeom prst="rect">
              <a:avLst/>
            </a:prstGeom>
          </p:spPr>
        </p:pic>
      </p:gr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solidFill>
                  <a:schemeClr val="accent5"/>
                </a:solidFill>
              </a:rPr>
              <a:t>Analysis &amp; Recommendations for Northwind</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3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(1/2)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pic>
        <p:nvPicPr>
          <p:cNvPr id="5" name="Picture 4">
            <a:extLst>
              <a:ext uri="{FF2B5EF4-FFF2-40B4-BE49-F238E27FC236}">
                <a16:creationId xmlns:a16="http://schemas.microsoft.com/office/drawing/2014/main" id="{2B7AC639-8800-EC49-85F2-459A0CFC5AE8}"/>
              </a:ext>
            </a:extLst>
          </p:cNvPr>
          <p:cNvPicPr>
            <a:picLocks noChangeAspect="1"/>
          </p:cNvPicPr>
          <p:nvPr/>
        </p:nvPicPr>
        <p:blipFill rotWithShape="1">
          <a:blip r:embed="rId2"/>
          <a:srcRect r="4589"/>
          <a:stretch/>
        </p:blipFill>
        <p:spPr>
          <a:xfrm>
            <a:off x="6733120" y="1067715"/>
            <a:ext cx="5279857" cy="696852"/>
          </a:xfrm>
          <a:prstGeom prst="rect">
            <a:avLst/>
          </a:prstGeom>
        </p:spPr>
      </p:pic>
      <p:sp>
        <p:nvSpPr>
          <p:cNvPr id="6" name="Rectangle 1">
            <a:extLst>
              <a:ext uri="{FF2B5EF4-FFF2-40B4-BE49-F238E27FC236}">
                <a16:creationId xmlns:a16="http://schemas.microsoft.com/office/drawing/2014/main" id="{36847EBC-A20F-144C-8DA3-A3EB2831064F}"/>
              </a:ext>
            </a:extLst>
          </p:cNvPr>
          <p:cNvSpPr>
            <a:spLocks noChangeArrowheads="1"/>
          </p:cNvSpPr>
          <p:nvPr/>
        </p:nvSpPr>
        <p:spPr bwMode="auto">
          <a:xfrm>
            <a:off x="1815086" y="937260"/>
            <a:ext cx="4778061"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Suppose we have two samples, of size 4 and 3 respectively. We can see that Sample A’s mean is 1.67 bigger than Sample B’s. Thus, we might want to conclude that Sample A is drawn from a different population than Sample B — one with a larger mean.</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However, for the sake of argument, let’s suppose that A and B are drawn from the same population (take this as a null hypothesis). Now, if we were to observe the same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but in a different permutation (still drawing samples of sizes 4 and 3) how likely is it that we would observe a mean difference that is larger than 1.67?</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If we find that drawing samples of these sizes often creates mean differences larger than 1.67, then this difference clearly wasn’t very special in the first place — we can conclude that the two original samples are not significantly different.</a:t>
            </a:r>
          </a:p>
          <a:p>
            <a:pPr marL="0" marR="0" lvl="0" indent="0" algn="l" defTabSz="914400" rtl="0" eaLnBrk="0" fontAlgn="base" latinLnBrk="0" hangingPunct="0">
              <a:lnSpc>
                <a:spcPct val="100000"/>
              </a:lnSpc>
              <a:spcAft>
                <a:spcPts val="600"/>
              </a:spcAft>
              <a:buClrTx/>
              <a:buSzTx/>
              <a:buFontTx/>
              <a:buNone/>
              <a:tabLst/>
            </a:pPr>
            <a:r>
              <a:rPr kumimoji="0" lang="en-US" altLang="en-US" sz="1200" b="0" i="0" u="none" strike="noStrike" cap="none" normalizeH="0" baseline="0" dirty="0">
                <a:ln>
                  <a:noFill/>
                </a:ln>
                <a:solidFill>
                  <a:schemeClr val="accent6"/>
                </a:solidFill>
                <a:effectLst/>
                <a:latin typeface="Barlow" pitchFamily="2" charset="77"/>
              </a:rPr>
              <a:t>Conversely, if we mostly see mean differences less than 1.67, then we can draw the opposite conclusion. Such a mean difference is unlikely, thus the two original samples are significantly different.</a:t>
            </a:r>
          </a:p>
          <a:p>
            <a:pPr>
              <a:spcAft>
                <a:spcPts val="600"/>
              </a:spcAft>
            </a:pPr>
            <a:r>
              <a:rPr kumimoji="0" lang="en-US" altLang="en-US" sz="1200" b="0" i="0" u="none" strike="noStrike" cap="none" normalizeH="0" baseline="0" dirty="0">
                <a:ln>
                  <a:noFill/>
                </a:ln>
                <a:solidFill>
                  <a:schemeClr val="accent6"/>
                </a:solidFill>
                <a:effectLst/>
                <a:latin typeface="Barlow" pitchFamily="2" charset="77"/>
              </a:rPr>
              <a:t>We therefore look at all the different ways that we could draw samples of size 4 and 3 from the 7 </a:t>
            </a:r>
            <a:r>
              <a:rPr kumimoji="0" lang="en-US" altLang="en-US" sz="1200" b="0" i="0" u="none" strike="noStrike" cap="none" normalizeH="0" baseline="0" dirty="0" err="1">
                <a:ln>
                  <a:noFill/>
                </a:ln>
                <a:solidFill>
                  <a:schemeClr val="accent6"/>
                </a:solidFill>
                <a:effectLst/>
                <a:latin typeface="Barlow" pitchFamily="2" charset="77"/>
              </a:rPr>
              <a:t>datapoints</a:t>
            </a:r>
            <a:r>
              <a:rPr kumimoji="0" lang="en-US" altLang="en-US" sz="1200" b="0" i="0" u="none" strike="noStrike" cap="none" normalizeH="0" baseline="0" dirty="0">
                <a:ln>
                  <a:noFill/>
                </a:ln>
                <a:solidFill>
                  <a:schemeClr val="accent6"/>
                </a:solidFill>
                <a:effectLst/>
                <a:latin typeface="Barlow" pitchFamily="2" charset="77"/>
              </a:rPr>
              <a:t> that we have.</a:t>
            </a:r>
          </a:p>
          <a:p>
            <a:pPr>
              <a:spcAft>
                <a:spcPts val="600"/>
              </a:spcAft>
            </a:pPr>
            <a:r>
              <a:rPr lang="en-GB" sz="1200" dirty="0">
                <a:solidFill>
                  <a:schemeClr val="accent6"/>
                </a:solidFill>
                <a:latin typeface="Barlow" pitchFamily="2" charset="77"/>
              </a:rPr>
              <a:t>We see that there are 3/35 instances (or 8.5%) where the mean difference is larger than 1.67. This percentage can be used in the same way as a p-value in a standard T-Test.</a:t>
            </a:r>
          </a:p>
          <a:p>
            <a:pPr>
              <a:spcAft>
                <a:spcPts val="600"/>
              </a:spcAft>
            </a:pPr>
            <a:r>
              <a:rPr lang="en-GB" sz="1200" dirty="0">
                <a:solidFill>
                  <a:schemeClr val="accent6"/>
                </a:solidFill>
                <a:latin typeface="Barlow" pitchFamily="2" charset="77"/>
              </a:rPr>
              <a:t>In other words, if we want to say with 95% certainty that the mean of Population A is greater than that of Population B (</a:t>
            </a:r>
            <a:r>
              <a:rPr lang="en-GB" sz="1200" dirty="0" err="1">
                <a:solidFill>
                  <a:schemeClr val="accent6"/>
                </a:solidFill>
                <a:latin typeface="Barlow" pitchFamily="2" charset="77"/>
              </a:rPr>
              <a:t>i.e</a:t>
            </a:r>
            <a:r>
              <a:rPr lang="en-GB" sz="1200" dirty="0">
                <a:solidFill>
                  <a:schemeClr val="accent6"/>
                </a:solidFill>
                <a:latin typeface="Barlow" pitchFamily="2" charset="77"/>
              </a:rPr>
              <a:t>, we want to use an alpha of 0.05), then we would need this value to be less than 5%.</a:t>
            </a:r>
          </a:p>
          <a:p>
            <a:pPr>
              <a:spcAft>
                <a:spcPts val="600"/>
              </a:spcAft>
            </a:pPr>
            <a:r>
              <a:rPr lang="en-GB" sz="1200" dirty="0">
                <a:solidFill>
                  <a:schemeClr val="accent6"/>
                </a:solidFill>
                <a:latin typeface="Barlow" pitchFamily="2" charset="77"/>
              </a:rPr>
              <a:t>Since 8.5% &gt; 5%, we can not reject the null hypothesis that the two samples come from the same population. Sample A is not statistically different to Sample B, despite having a larger mean.</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200" b="0" i="0" u="none" strike="noStrike" cap="none" normalizeH="0" baseline="0" dirty="0">
              <a:ln>
                <a:noFill/>
              </a:ln>
              <a:solidFill>
                <a:schemeClr val="accent6"/>
              </a:solidFill>
              <a:effectLst/>
              <a:latin typeface="Barlow" pitchFamily="2" charset="77"/>
            </a:endParaRPr>
          </a:p>
        </p:txBody>
      </p:sp>
      <p:pic>
        <p:nvPicPr>
          <p:cNvPr id="7" name="Picture 4" descr="https://cdn-images-1.medium.com/max/800/1*4kc_0Ok7P_VkzqH8NV7zBA.png">
            <a:extLst>
              <a:ext uri="{FF2B5EF4-FFF2-40B4-BE49-F238E27FC236}">
                <a16:creationId xmlns:a16="http://schemas.microsoft.com/office/drawing/2014/main" id="{5D1CC2CC-B8B9-964D-B5EF-E533F646B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082" y="1833148"/>
            <a:ext cx="5401045" cy="475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197417"/>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BB00-6E64-D94C-A73B-7FCC6B729528}"/>
              </a:ext>
            </a:extLst>
          </p:cNvPr>
          <p:cNvSpPr>
            <a:spLocks noGrp="1"/>
          </p:cNvSpPr>
          <p:nvPr>
            <p:ph type="title"/>
          </p:nvPr>
        </p:nvSpPr>
        <p:spPr/>
        <p:txBody>
          <a:bodyPr/>
          <a:lstStyle/>
          <a:p>
            <a:r>
              <a:rPr lang="en-GB" dirty="0"/>
              <a:t>A note on Monte Carlo simulations (2/2)</a:t>
            </a:r>
          </a:p>
        </p:txBody>
      </p:sp>
      <p:sp>
        <p:nvSpPr>
          <p:cNvPr id="4" name="Slide Number Placeholder 3">
            <a:extLst>
              <a:ext uri="{FF2B5EF4-FFF2-40B4-BE49-F238E27FC236}">
                <a16:creationId xmlns:a16="http://schemas.microsoft.com/office/drawing/2014/main" id="{6D078B4E-84E5-DA4A-8F1B-F88DA5216343}"/>
              </a:ext>
            </a:extLst>
          </p:cNvPr>
          <p:cNvSpPr>
            <a:spLocks noGrp="1"/>
          </p:cNvSpPr>
          <p:nvPr>
            <p:ph type="sldNum" sz="quarter" idx="12"/>
          </p:nvPr>
        </p:nvSpPr>
        <p:spPr>
          <a:xfrm>
            <a:off x="63831" y="6418979"/>
            <a:ext cx="513568" cy="365125"/>
          </a:xfrm>
        </p:spPr>
        <p:txBody>
          <a:bodyPr/>
          <a:lstStyle/>
          <a:p>
            <a:fld id="{8E8172A1-F9DC-4C46-BE7C-DD506D7316EF}" type="slidenum">
              <a:rPr lang="en-US" smtClean="0"/>
              <a:pPr/>
              <a:t>11</a:t>
            </a:fld>
            <a:endParaRPr lang="en-US" dirty="0"/>
          </a:p>
        </p:txBody>
      </p:sp>
      <p:sp>
        <p:nvSpPr>
          <p:cNvPr id="6" name="Rectangle 1">
            <a:extLst>
              <a:ext uri="{FF2B5EF4-FFF2-40B4-BE49-F238E27FC236}">
                <a16:creationId xmlns:a16="http://schemas.microsoft.com/office/drawing/2014/main" id="{CF09D5B9-3B65-5A46-8B24-B9811102CDA4}"/>
              </a:ext>
            </a:extLst>
          </p:cNvPr>
          <p:cNvSpPr>
            <a:spLocks noChangeArrowheads="1"/>
          </p:cNvSpPr>
          <p:nvPr/>
        </p:nvSpPr>
        <p:spPr bwMode="auto">
          <a:xfrm>
            <a:off x="1815086" y="937260"/>
            <a:ext cx="4848604" cy="561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eaLnBrk="0" fontAlgn="base" hangingPunct="0">
              <a:spcAft>
                <a:spcPts val="600"/>
              </a:spcAft>
            </a:pPr>
            <a:r>
              <a:rPr lang="en-US" altLang="en-US" sz="1200" dirty="0">
                <a:solidFill>
                  <a:schemeClr val="accent6"/>
                </a:solidFill>
                <a:latin typeface="Barlow" pitchFamily="2" charset="77"/>
              </a:rPr>
              <a:t>The previous example with 7 </a:t>
            </a:r>
            <a:r>
              <a:rPr lang="en-US"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is fine for explaining the theory of permutation tests. However, the number of possible permutations of two combined samples explodes as we increase the sample sizes. If we have two samples of size 140, for example, then there are more possible permutations of these 280 </a:t>
            </a:r>
            <a:r>
              <a:rPr lang="en-GB" altLang="en-US" sz="1200" dirty="0" err="1">
                <a:solidFill>
                  <a:schemeClr val="accent6"/>
                </a:solidFill>
                <a:latin typeface="Barlow" pitchFamily="2" charset="77"/>
              </a:rPr>
              <a:t>datapoints</a:t>
            </a:r>
            <a:r>
              <a:rPr lang="en-US" altLang="en-US" sz="1200" dirty="0">
                <a:solidFill>
                  <a:schemeClr val="accent6"/>
                </a:solidFill>
                <a:latin typeface="Barlow" pitchFamily="2" charset="77"/>
              </a:rPr>
              <a:t> than there are atoms in the known universe.</a:t>
            </a:r>
          </a:p>
          <a:p>
            <a:pPr lvl="0" eaLnBrk="0" fontAlgn="base" hangingPunct="0">
              <a:spcAft>
                <a:spcPts val="600"/>
              </a:spcAft>
            </a:pPr>
            <a:r>
              <a:rPr lang="en-US" altLang="en-US" sz="1200" dirty="0">
                <a:solidFill>
                  <a:schemeClr val="accent6"/>
                </a:solidFill>
                <a:latin typeface="Barlow" pitchFamily="2" charset="77"/>
              </a:rPr>
              <a:t>This is the problem that the Monte Carlo simulation method deals with. Rather than working out all possible permutations (which can number in the billions of billions of billions), a Monte Carlo simulation takes a random sample of the possible permutations, and calculates the mean difference of those instead.</a:t>
            </a:r>
          </a:p>
          <a:p>
            <a:pPr lvl="0" eaLnBrk="0" fontAlgn="base" hangingPunct="0">
              <a:spcAft>
                <a:spcPts val="600"/>
              </a:spcAft>
            </a:pPr>
            <a:r>
              <a:rPr lang="en-US" altLang="en-US" sz="1200" dirty="0">
                <a:solidFill>
                  <a:schemeClr val="accent6"/>
                </a:solidFill>
                <a:latin typeface="Barlow" pitchFamily="2" charset="77"/>
              </a:rPr>
              <a:t>Let's create a new example with larger samples, of sizes 20 and 15. Suppose we combine the two samples, and take a series of 20 and 15 sized samples (taking the difference of their means each time). There are 3,247,943,160 possible ways to do this, however we do not need to look at each of these. Remember - the Monte Carlo method will only take a sample of these permutations.</a:t>
            </a:r>
          </a:p>
          <a:p>
            <a:pPr lvl="0" eaLnBrk="0" fontAlgn="base" hangingPunct="0">
              <a:spcAft>
                <a:spcPts val="600"/>
              </a:spcAft>
            </a:pPr>
            <a:r>
              <a:rPr lang="en-US" altLang="en-US" sz="1200" dirty="0">
                <a:solidFill>
                  <a:schemeClr val="accent6"/>
                </a:solidFill>
                <a:latin typeface="Barlow" pitchFamily="2" charset="77"/>
              </a:rPr>
              <a:t>How many permutations do we need to take before we can be confident in our answer? As we can see, the share of mean differences below 0.92 (the mean difference of the original pair of samples) starts to </a:t>
            </a:r>
            <a:r>
              <a:rPr lang="en-US" altLang="en-US" sz="1200" dirty="0" err="1">
                <a:solidFill>
                  <a:schemeClr val="accent6"/>
                </a:solidFill>
                <a:latin typeface="Barlow" pitchFamily="2" charset="77"/>
              </a:rPr>
              <a:t>stabilise</a:t>
            </a:r>
            <a:r>
              <a:rPr lang="en-US" altLang="en-US" sz="1200" dirty="0">
                <a:solidFill>
                  <a:schemeClr val="accent6"/>
                </a:solidFill>
                <a:latin typeface="Barlow" pitchFamily="2" charset="77"/>
              </a:rPr>
              <a:t> once our simulation looks at more than 10,000 permutations. By the time we're doing Monte Carlo simulations that look at 100,000 permutations, we can be pretty certain that our p-value will be close enough to the real thing.</a:t>
            </a:r>
          </a:p>
          <a:p>
            <a:pPr lvl="0" eaLnBrk="0" fontAlgn="base" hangingPunct="0">
              <a:spcAft>
                <a:spcPts val="600"/>
              </a:spcAft>
            </a:pPr>
            <a:r>
              <a:rPr lang="en-US" altLang="en-US" sz="1200" dirty="0">
                <a:solidFill>
                  <a:schemeClr val="accent6"/>
                </a:solidFill>
                <a:latin typeface="Barlow" pitchFamily="2" charset="77"/>
              </a:rPr>
              <a:t>In this case, the p-value is </a:t>
            </a:r>
            <a:r>
              <a:rPr lang="en-US" altLang="en-US" sz="1200" dirty="0" err="1">
                <a:solidFill>
                  <a:schemeClr val="accent6"/>
                </a:solidFill>
                <a:latin typeface="Barlow" pitchFamily="2" charset="77"/>
              </a:rPr>
              <a:t>stabilising</a:t>
            </a:r>
            <a:r>
              <a:rPr lang="en-US" altLang="en-US" sz="1200" dirty="0">
                <a:solidFill>
                  <a:schemeClr val="accent6"/>
                </a:solidFill>
                <a:latin typeface="Barlow" pitchFamily="2" charset="77"/>
              </a:rPr>
              <a:t> at around 0.095. Again, this is larger than our standard alpha of 0.05, thus we can not reject the null hypothesis - Sample A and Sample B are not significantly different, despite the difference in their means.</a:t>
            </a:r>
            <a:endParaRPr kumimoji="0" lang="en-US" altLang="en-US" sz="1200" b="0" i="0" u="none" strike="noStrike" cap="none" normalizeH="0" baseline="0" dirty="0">
              <a:ln>
                <a:noFill/>
              </a:ln>
              <a:solidFill>
                <a:schemeClr val="accent6"/>
              </a:solidFill>
              <a:effectLst/>
              <a:latin typeface="Barlow" pitchFamily="2" charset="77"/>
            </a:endParaRPr>
          </a:p>
        </p:txBody>
      </p:sp>
      <p:grpSp>
        <p:nvGrpSpPr>
          <p:cNvPr id="7" name="Group 6">
            <a:extLst>
              <a:ext uri="{FF2B5EF4-FFF2-40B4-BE49-F238E27FC236}">
                <a16:creationId xmlns:a16="http://schemas.microsoft.com/office/drawing/2014/main" id="{02C2B01A-6028-5441-8E58-6E7967F99466}"/>
              </a:ext>
            </a:extLst>
          </p:cNvPr>
          <p:cNvGrpSpPr/>
          <p:nvPr/>
        </p:nvGrpSpPr>
        <p:grpSpPr>
          <a:xfrm>
            <a:off x="7085632" y="868680"/>
            <a:ext cx="4744418" cy="5726430"/>
            <a:chOff x="7280910" y="937260"/>
            <a:chExt cx="4583430" cy="5532120"/>
          </a:xfrm>
        </p:grpSpPr>
        <p:pic>
          <p:nvPicPr>
            <p:cNvPr id="2054" name="Picture 6" descr="https://cdn-images-1.medium.com/max/800/1*LErkjbyHbeFcaAhPiXf2Lw.png">
              <a:extLst>
                <a:ext uri="{FF2B5EF4-FFF2-40B4-BE49-F238E27FC236}">
                  <a16:creationId xmlns:a16="http://schemas.microsoft.com/office/drawing/2014/main" id="{EEC41440-EF6E-FC4E-A2F1-59C4E2CD54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640" y="937260"/>
              <a:ext cx="4331970" cy="23392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mages-1.medium.com/max/800/1*A2LS5OZd_vH8ehgZT4D3Rg.png">
              <a:extLst>
                <a:ext uri="{FF2B5EF4-FFF2-40B4-BE49-F238E27FC236}">
                  <a16:creationId xmlns:a16="http://schemas.microsoft.com/office/drawing/2014/main" id="{FB17D1F9-1810-ED49-9456-477F46513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910" y="3398998"/>
              <a:ext cx="4583430" cy="3070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3979127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quality by region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pic>
        <p:nvPicPr>
          <p:cNvPr id="11268" name="Picture 4">
            <a:extLst>
              <a:ext uri="{FF2B5EF4-FFF2-40B4-BE49-F238E27FC236}">
                <a16:creationId xmlns:a16="http://schemas.microsoft.com/office/drawing/2014/main" id="{A9839B03-F975-1C4C-BA49-9DBF29C26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03" y="1015807"/>
            <a:ext cx="5502218" cy="546301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7" y="1039660"/>
            <a:ext cx="3830339" cy="5379319"/>
          </a:xfrm>
        </p:spPr>
        <p:txBody>
          <a:bodyPr>
            <a:normAutofit/>
          </a:bodyPr>
          <a:lstStyle/>
          <a:p>
            <a:pPr>
              <a:spcBef>
                <a:spcPts val="1800"/>
              </a:spcBef>
              <a:spcAft>
                <a:spcPts val="0"/>
              </a:spcAft>
            </a:pPr>
            <a:r>
              <a:rPr lang="en-US" sz="1600" dirty="0"/>
              <a:t>CB91 ran Monte Carlo simulations across the revenue per customer across six regions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Revenue per customer in last two months in given region ≤ Revenue per customer in last two months in other regions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Revenue per customer in last two months in given region &gt; Revenue per customer in last two months in other regions</a:t>
            </a:r>
          </a:p>
        </p:txBody>
      </p:sp>
    </p:spTree>
    <p:extLst>
      <p:ext uri="{BB962C8B-B14F-4D97-AF65-F5344CB8AC3E}">
        <p14:creationId xmlns:p14="http://schemas.microsoft.com/office/powerpoint/2010/main" val="206714447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effect of discounting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sp>
        <p:nvSpPr>
          <p:cNvPr id="5" name="Content Placeholder 1">
            <a:extLst>
              <a:ext uri="{FF2B5EF4-FFF2-40B4-BE49-F238E27FC236}">
                <a16:creationId xmlns:a16="http://schemas.microsoft.com/office/drawing/2014/main" id="{C79CF681-4836-B44B-8ABE-B1848C2D91AC}"/>
              </a:ext>
            </a:extLst>
          </p:cNvPr>
          <p:cNvSpPr>
            <a:spLocks noGrp="1"/>
          </p:cNvSpPr>
          <p:nvPr>
            <p:ph idx="1"/>
          </p:nvPr>
        </p:nvSpPr>
        <p:spPr>
          <a:xfrm>
            <a:off x="1815087" y="1039660"/>
            <a:ext cx="3840277" cy="5379319"/>
          </a:xfrm>
        </p:spPr>
        <p:txBody>
          <a:bodyPr>
            <a:normAutofit lnSpcReduction="10000"/>
          </a:bodyPr>
          <a:lstStyle/>
          <a:p>
            <a:pPr>
              <a:spcBef>
                <a:spcPts val="1800"/>
              </a:spcBef>
              <a:spcAft>
                <a:spcPts val="0"/>
              </a:spcAft>
            </a:pPr>
            <a:r>
              <a:rPr lang="en-US" sz="1600" dirty="0"/>
              <a:t>CB91 ran Monte Carlo simulations across each discount level for each product category</a:t>
            </a:r>
          </a:p>
          <a:p>
            <a:pPr>
              <a:spcBef>
                <a:spcPts val="1800"/>
              </a:spcBef>
              <a:spcAft>
                <a:spcPts val="0"/>
              </a:spcAft>
            </a:pPr>
            <a:r>
              <a:rPr lang="en-US" sz="1600" dirty="0"/>
              <a:t>CB91 tested order sizes for a given discount level against all lower discount levels that did not result in statistically significant increases in order sizes</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Order sizes of product category at discount level ≤ order sizes at lower discount levels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Order sizes of product category at discount level &gt; order sizes at lower discount levels</a:t>
            </a:r>
          </a:p>
        </p:txBody>
      </p:sp>
      <p:graphicFrame>
        <p:nvGraphicFramePr>
          <p:cNvPr id="6" name="Table 5">
            <a:extLst>
              <a:ext uri="{FF2B5EF4-FFF2-40B4-BE49-F238E27FC236}">
                <a16:creationId xmlns:a16="http://schemas.microsoft.com/office/drawing/2014/main" id="{867CF1F1-4C54-1E4D-8C52-98B7B20A4DD0}"/>
              </a:ext>
            </a:extLst>
          </p:cNvPr>
          <p:cNvGraphicFramePr>
            <a:graphicFrameLocks noGrp="1"/>
          </p:cNvGraphicFramePr>
          <p:nvPr>
            <p:extLst>
              <p:ext uri="{D42A27DB-BD31-4B8C-83A1-F6EECF244321}">
                <p14:modId xmlns:p14="http://schemas.microsoft.com/office/powerpoint/2010/main" val="539497007"/>
              </p:ext>
            </p:extLst>
          </p:nvPr>
        </p:nvGraphicFramePr>
        <p:xfrm>
          <a:off x="6162261" y="900333"/>
          <a:ext cx="5659625" cy="5692760"/>
        </p:xfrm>
        <a:graphic>
          <a:graphicData uri="http://schemas.openxmlformats.org/drawingml/2006/table">
            <a:tbl>
              <a:tblPr firstRow="1" bandRow="1">
                <a:tableStyleId>{1E171933-4619-4E11-9A3F-F7608DF75F80}</a:tableStyleId>
              </a:tblPr>
              <a:tblGrid>
                <a:gridCol w="1038725">
                  <a:extLst>
                    <a:ext uri="{9D8B030D-6E8A-4147-A177-3AD203B41FA5}">
                      <a16:colId xmlns:a16="http://schemas.microsoft.com/office/drawing/2014/main" val="1344649137"/>
                    </a:ext>
                  </a:extLst>
                </a:gridCol>
                <a:gridCol w="630654">
                  <a:extLst>
                    <a:ext uri="{9D8B030D-6E8A-4147-A177-3AD203B41FA5}">
                      <a16:colId xmlns:a16="http://schemas.microsoft.com/office/drawing/2014/main" val="3654527003"/>
                    </a:ext>
                  </a:extLst>
                </a:gridCol>
                <a:gridCol w="1891962">
                  <a:extLst>
                    <a:ext uri="{9D8B030D-6E8A-4147-A177-3AD203B41FA5}">
                      <a16:colId xmlns:a16="http://schemas.microsoft.com/office/drawing/2014/main" val="3609882181"/>
                    </a:ext>
                  </a:extLst>
                </a:gridCol>
                <a:gridCol w="577295">
                  <a:extLst>
                    <a:ext uri="{9D8B030D-6E8A-4147-A177-3AD203B41FA5}">
                      <a16:colId xmlns:a16="http://schemas.microsoft.com/office/drawing/2014/main" val="1703933573"/>
                    </a:ext>
                  </a:extLst>
                </a:gridCol>
                <a:gridCol w="1520989">
                  <a:extLst>
                    <a:ext uri="{9D8B030D-6E8A-4147-A177-3AD203B41FA5}">
                      <a16:colId xmlns:a16="http://schemas.microsoft.com/office/drawing/2014/main" val="2281267849"/>
                    </a:ext>
                  </a:extLst>
                </a:gridCol>
              </a:tblGrid>
              <a:tr h="216000">
                <a:tc>
                  <a:txBody>
                    <a:bodyPr/>
                    <a:lstStyle/>
                    <a:p>
                      <a:pPr algn="ctr"/>
                      <a:r>
                        <a:rPr lang="en-GB" sz="800" dirty="0">
                          <a:latin typeface="Barlow" pitchFamily="2" charset="77"/>
                        </a:rPr>
                        <a:t>Product Category</a:t>
                      </a:r>
                    </a:p>
                  </a:txBody>
                  <a:tcPr marT="0" marB="0" anchor="ctr"/>
                </a:tc>
                <a:tc>
                  <a:txBody>
                    <a:bodyPr/>
                    <a:lstStyle/>
                    <a:p>
                      <a:pPr algn="ctr"/>
                      <a:r>
                        <a:rPr lang="en-GB" sz="800" dirty="0">
                          <a:latin typeface="Barlow" pitchFamily="2" charset="77"/>
                        </a:rPr>
                        <a:t>Discount</a:t>
                      </a:r>
                    </a:p>
                  </a:txBody>
                  <a:tcPr marT="0" marB="0" anchor="ctr"/>
                </a:tc>
                <a:tc>
                  <a:txBody>
                    <a:bodyPr/>
                    <a:lstStyle/>
                    <a:p>
                      <a:pPr algn="ctr"/>
                      <a:r>
                        <a:rPr lang="en-GB" sz="800" dirty="0">
                          <a:latin typeface="Barlow" pitchFamily="2" charset="77"/>
                        </a:rPr>
                        <a:t>Discount Levels Tested Against</a:t>
                      </a:r>
                    </a:p>
                  </a:txBody>
                  <a:tcPr marT="0" marB="0" anchor="ctr"/>
                </a:tc>
                <a:tc>
                  <a:txBody>
                    <a:bodyPr/>
                    <a:lstStyle/>
                    <a:p>
                      <a:pPr algn="ctr"/>
                      <a:r>
                        <a:rPr lang="en-GB" sz="800">
                          <a:latin typeface="Barlow" pitchFamily="2" charset="77"/>
                        </a:rPr>
                        <a:t>P-Value</a:t>
                      </a:r>
                    </a:p>
                  </a:txBody>
                  <a:tcPr marT="0" marB="0" anchor="ctr"/>
                </a:tc>
                <a:tc>
                  <a:txBody>
                    <a:bodyPr/>
                    <a:lstStyle/>
                    <a:p>
                      <a:pPr algn="ctr"/>
                      <a:r>
                        <a:rPr lang="en-GB" sz="800" dirty="0">
                          <a:latin typeface="Barlow" pitchFamily="2" charset="77"/>
                        </a:rPr>
                        <a:t>Reject</a:t>
                      </a:r>
                    </a:p>
                  </a:txBody>
                  <a:tcPr marT="0" marB="0" anchor="ctr"/>
                </a:tc>
                <a:extLst>
                  <a:ext uri="{0D108BD9-81ED-4DB2-BD59-A6C34878D82A}">
                    <a16:rowId xmlns:a16="http://schemas.microsoft.com/office/drawing/2014/main" val="2014727496"/>
                  </a:ext>
                </a:extLst>
              </a:tr>
              <a:tr h="136919">
                <a:tc>
                  <a:txBody>
                    <a:bodyPr/>
                    <a:lstStyle/>
                    <a:p>
                      <a:pPr algn="ctr"/>
                      <a:r>
                        <a:rPr lang="en-GB" sz="700" b="1" dirty="0">
                          <a:solidFill>
                            <a:srgbClr val="FF0000"/>
                          </a:solidFill>
                          <a:latin typeface="Barlow" pitchFamily="2" charset="77"/>
                        </a:rPr>
                        <a:t>Dairy Products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dirty="0">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0.01778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49571321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dirty="0">
                          <a:latin typeface="Barlow" pitchFamily="2" charset="77"/>
                        </a:rPr>
                        <a:t>['01-05%']</a:t>
                      </a:r>
                    </a:p>
                  </a:txBody>
                  <a:tcPr marT="0" marB="0" anchor="ctr"/>
                </a:tc>
                <a:tc>
                  <a:txBody>
                    <a:bodyPr/>
                    <a:lstStyle/>
                    <a:p>
                      <a:pPr algn="ctr"/>
                      <a:r>
                        <a:rPr lang="en-GB" sz="700">
                          <a:latin typeface="Barlow" pitchFamily="2" charset="77"/>
                        </a:rPr>
                        <a:t>0.78404</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67458318"/>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dirty="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0.37972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9102316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0.18030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390588770"/>
                  </a:ext>
                </a:extLst>
              </a:tr>
              <a:tr h="136919">
                <a:tc>
                  <a:txBody>
                    <a:bodyPr/>
                    <a:lstStyle/>
                    <a:p>
                      <a:pPr algn="ctr"/>
                      <a:r>
                        <a:rPr lang="en-GB" sz="700">
                          <a:latin typeface="Barlow" pitchFamily="2" charset="77"/>
                        </a:rPr>
                        <a:t>Dairy Products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0.14162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623208617"/>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0.67286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3342969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0.09508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22648491"/>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0.44500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858752152"/>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0.17300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13137636"/>
                  </a:ext>
                </a:extLst>
              </a:tr>
              <a:tr h="136919">
                <a:tc>
                  <a:txBody>
                    <a:bodyPr/>
                    <a:lstStyle/>
                    <a:p>
                      <a:pPr algn="ctr"/>
                      <a:r>
                        <a:rPr lang="en-GB" sz="700">
                          <a:latin typeface="Barlow" pitchFamily="2" charset="77"/>
                        </a:rPr>
                        <a:t>Grains/Cereals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0.56216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49755402"/>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0.13576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270460530"/>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0.42064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01199791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dirty="0">
                          <a:latin typeface="Barlow" pitchFamily="2" charset="77"/>
                        </a:rPr>
                        <a:t>['00%', '01-05%', '06-10%']</a:t>
                      </a:r>
                    </a:p>
                  </a:txBody>
                  <a:tcPr marT="0" marB="0" anchor="ctr"/>
                </a:tc>
                <a:tc>
                  <a:txBody>
                    <a:bodyPr/>
                    <a:lstStyle/>
                    <a:p>
                      <a:pPr algn="ctr"/>
                      <a:r>
                        <a:rPr lang="en-GB" sz="700">
                          <a:latin typeface="Barlow" pitchFamily="2" charset="77"/>
                        </a:rPr>
                        <a:t>0.44978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52538925"/>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dirty="0">
                          <a:latin typeface="Barlow" pitchFamily="2" charset="77"/>
                        </a:rPr>
                        <a:t>['00%', '01-05%', '06-10%', '15%']</a:t>
                      </a:r>
                    </a:p>
                  </a:txBody>
                  <a:tcPr marT="0" marB="0" anchor="ctr"/>
                </a:tc>
                <a:tc>
                  <a:txBody>
                    <a:bodyPr/>
                    <a:lstStyle/>
                    <a:p>
                      <a:pPr algn="ctr"/>
                      <a:r>
                        <a:rPr lang="en-GB" sz="700">
                          <a:latin typeface="Barlow" pitchFamily="2" charset="77"/>
                        </a:rPr>
                        <a:t>0.46266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9285359"/>
                  </a:ext>
                </a:extLst>
              </a:tr>
              <a:tr h="136919">
                <a:tc>
                  <a:txBody>
                    <a:bodyPr/>
                    <a:lstStyle/>
                    <a:p>
                      <a:pPr algn="ctr"/>
                      <a:r>
                        <a:rPr lang="en-GB" sz="700">
                          <a:latin typeface="Barlow" pitchFamily="2" charset="77"/>
                        </a:rPr>
                        <a:t>Produce</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['00%', '01-05%', '06-10%', '15%', '20%']</a:t>
                      </a:r>
                    </a:p>
                  </a:txBody>
                  <a:tcPr marT="0" marB="0" anchor="ctr"/>
                </a:tc>
                <a:tc>
                  <a:txBody>
                    <a:bodyPr/>
                    <a:lstStyle/>
                    <a:p>
                      <a:pPr algn="ctr"/>
                      <a:r>
                        <a:rPr lang="en-GB" sz="700">
                          <a:latin typeface="Barlow" pitchFamily="2" charset="77"/>
                        </a:rPr>
                        <a:t>0.24806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70488881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0.40030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698805567"/>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0.35570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69488954"/>
                  </a:ext>
                </a:extLst>
              </a:tr>
              <a:tr h="136919">
                <a:tc>
                  <a:txBody>
                    <a:bodyPr/>
                    <a:lstStyle/>
                    <a:p>
                      <a:pPr algn="ctr"/>
                      <a:r>
                        <a:rPr lang="en-GB" sz="700" b="1">
                          <a:solidFill>
                            <a:srgbClr val="FF0000"/>
                          </a:solidFill>
                          <a:latin typeface="Barlow" pitchFamily="2" charset="77"/>
                        </a:rPr>
                        <a:t>Seafood</a:t>
                      </a:r>
                    </a:p>
                  </a:txBody>
                  <a:tcPr marT="0" marB="0" anchor="ctr"/>
                </a:tc>
                <a:tc>
                  <a:txBody>
                    <a:bodyPr/>
                    <a:lstStyle/>
                    <a:p>
                      <a:pPr algn="ctr"/>
                      <a:r>
                        <a:rPr lang="en-GB" sz="700" b="1">
                          <a:solidFill>
                            <a:srgbClr val="FF0000"/>
                          </a:solidFill>
                          <a:latin typeface="Barlow" pitchFamily="2" charset="77"/>
                        </a:rPr>
                        <a:t>15%</a:t>
                      </a:r>
                    </a:p>
                  </a:txBody>
                  <a:tcPr marT="0" marB="0" anchor="ctr"/>
                </a:tc>
                <a:tc>
                  <a:txBody>
                    <a:bodyPr/>
                    <a:lstStyle/>
                    <a:p>
                      <a:pPr algn="ctr"/>
                      <a:r>
                        <a:rPr lang="en-GB" sz="700" b="1">
                          <a:solidFill>
                            <a:srgbClr val="FF0000"/>
                          </a:solidFill>
                          <a:latin typeface="Barlow" pitchFamily="2" charset="77"/>
                        </a:rPr>
                        <a:t>['00%', '01-05%', '06-10%']</a:t>
                      </a:r>
                    </a:p>
                  </a:txBody>
                  <a:tcPr marT="0" marB="0" anchor="ctr"/>
                </a:tc>
                <a:tc>
                  <a:txBody>
                    <a:bodyPr/>
                    <a:lstStyle/>
                    <a:p>
                      <a:pPr algn="ctr"/>
                      <a:r>
                        <a:rPr lang="en-GB" sz="700" b="1">
                          <a:solidFill>
                            <a:srgbClr val="FF0000"/>
                          </a:solidFill>
                          <a:latin typeface="Barlow" pitchFamily="2" charset="77"/>
                        </a:rPr>
                        <a:t>0.00104</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08937938"/>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0.91012</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571386424"/>
                  </a:ext>
                </a:extLst>
              </a:tr>
              <a:tr h="136919">
                <a:tc>
                  <a:txBody>
                    <a:bodyPr/>
                    <a:lstStyle/>
                    <a:p>
                      <a:pPr algn="ctr"/>
                      <a:r>
                        <a:rPr lang="en-GB" sz="700">
                          <a:latin typeface="Barlow" pitchFamily="2" charset="77"/>
                        </a:rPr>
                        <a:t>Seafood</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['15%', '20%']</a:t>
                      </a:r>
                    </a:p>
                  </a:txBody>
                  <a:tcPr marT="0" marB="0" anchor="ctr"/>
                </a:tc>
                <a:tc>
                  <a:txBody>
                    <a:bodyPr/>
                    <a:lstStyle/>
                    <a:p>
                      <a:pPr algn="ctr"/>
                      <a:r>
                        <a:rPr lang="en-GB" sz="700">
                          <a:latin typeface="Barlow" pitchFamily="2" charset="77"/>
                        </a:rPr>
                        <a:t>0.98480</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62681405"/>
                  </a:ext>
                </a:extLst>
              </a:tr>
              <a:tr h="136919">
                <a:tc>
                  <a:txBody>
                    <a:bodyPr/>
                    <a:lstStyle/>
                    <a:p>
                      <a:pPr algn="ctr"/>
                      <a:r>
                        <a:rPr lang="en-GB" sz="700" b="1">
                          <a:solidFill>
                            <a:srgbClr val="FF0000"/>
                          </a:solidFill>
                          <a:latin typeface="Barlow" pitchFamily="2" charset="77"/>
                        </a:rPr>
                        <a:t>Condiments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0.00098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849077873"/>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0.95932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495170580"/>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a:latin typeface="Barlow" pitchFamily="2" charset="77"/>
                        </a:rPr>
                        <a:t>0.41854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15607857"/>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0.85078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487484338"/>
                  </a:ext>
                </a:extLst>
              </a:tr>
              <a:tr h="136919">
                <a:tc>
                  <a:txBody>
                    <a:bodyPr/>
                    <a:lstStyle/>
                    <a:p>
                      <a:pPr algn="ctr"/>
                      <a:r>
                        <a:rPr lang="en-GB" sz="700">
                          <a:latin typeface="Barlow" pitchFamily="2" charset="77"/>
                        </a:rPr>
                        <a:t>Condiments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0.11268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054802592"/>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a:latin typeface="Barlow" pitchFamily="2" charset="77"/>
                        </a:rPr>
                        <a:t>['00%']</a:t>
                      </a:r>
                    </a:p>
                  </a:txBody>
                  <a:tcPr marT="0" marB="0" anchor="ctr"/>
                </a:tc>
                <a:tc>
                  <a:txBody>
                    <a:bodyPr/>
                    <a:lstStyle/>
                    <a:p>
                      <a:pPr algn="ctr"/>
                      <a:r>
                        <a:rPr lang="en-GB" sz="700">
                          <a:latin typeface="Barlow" pitchFamily="2" charset="77"/>
                        </a:rPr>
                        <a:t>0.21176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743461236"/>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['00%', '01-05%']</a:t>
                      </a:r>
                    </a:p>
                  </a:txBody>
                  <a:tcPr marT="0" marB="0" anchor="ctr"/>
                </a:tc>
                <a:tc>
                  <a:txBody>
                    <a:bodyPr/>
                    <a:lstStyle/>
                    <a:p>
                      <a:pPr algn="ctr"/>
                      <a:r>
                        <a:rPr lang="en-GB" sz="700">
                          <a:latin typeface="Barlow" pitchFamily="2" charset="77"/>
                        </a:rPr>
                        <a:t>0.95098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4169606138"/>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['00%', '01-05%', '06-10%']</a:t>
                      </a:r>
                    </a:p>
                  </a:txBody>
                  <a:tcPr marT="0" marB="0" anchor="ctr"/>
                </a:tc>
                <a:tc>
                  <a:txBody>
                    <a:bodyPr/>
                    <a:lstStyle/>
                    <a:p>
                      <a:pPr algn="ctr"/>
                      <a:r>
                        <a:rPr lang="en-GB" sz="700">
                          <a:latin typeface="Barlow" pitchFamily="2" charset="77"/>
                        </a:rPr>
                        <a:t>0.06132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138050157"/>
                  </a:ext>
                </a:extLst>
              </a:tr>
              <a:tr h="136919">
                <a:tc>
                  <a:txBody>
                    <a:bodyPr/>
                    <a:lstStyle/>
                    <a:p>
                      <a:pPr algn="ctr"/>
                      <a:r>
                        <a:rPr lang="en-GB" sz="700">
                          <a:latin typeface="Barlow" pitchFamily="2" charset="77"/>
                        </a:rPr>
                        <a:t>Confections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['00%', '01-05%', '06-10%', '15%']</a:t>
                      </a:r>
                    </a:p>
                  </a:txBody>
                  <a:tcPr marT="0" marB="0" anchor="ctr"/>
                </a:tc>
                <a:tc>
                  <a:txBody>
                    <a:bodyPr/>
                    <a:lstStyle/>
                    <a:p>
                      <a:pPr algn="ctr"/>
                      <a:r>
                        <a:rPr lang="en-GB" sz="700">
                          <a:latin typeface="Barlow" pitchFamily="2" charset="77"/>
                        </a:rPr>
                        <a:t>0.79054</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2936086952"/>
                  </a:ext>
                </a:extLst>
              </a:tr>
              <a:tr h="136919">
                <a:tc>
                  <a:txBody>
                    <a:bodyPr/>
                    <a:lstStyle/>
                    <a:p>
                      <a:pPr algn="ctr"/>
                      <a:r>
                        <a:rPr lang="en-GB" sz="700" b="1">
                          <a:solidFill>
                            <a:srgbClr val="FF0000"/>
                          </a:solidFill>
                          <a:latin typeface="Barlow" pitchFamily="2" charset="77"/>
                        </a:rPr>
                        <a:t>Confections</a:t>
                      </a:r>
                    </a:p>
                  </a:txBody>
                  <a:tcPr marT="0" marB="0" anchor="ctr"/>
                </a:tc>
                <a:tc>
                  <a:txBody>
                    <a:bodyPr/>
                    <a:lstStyle/>
                    <a:p>
                      <a:pPr algn="ctr"/>
                      <a:r>
                        <a:rPr lang="en-GB" sz="700" b="1">
                          <a:solidFill>
                            <a:srgbClr val="FF0000"/>
                          </a:solidFill>
                          <a:latin typeface="Barlow" pitchFamily="2" charset="77"/>
                        </a:rPr>
                        <a:t>25%</a:t>
                      </a:r>
                    </a:p>
                  </a:txBody>
                  <a:tcPr marT="0" marB="0" anchor="ctr"/>
                </a:tc>
                <a:tc>
                  <a:txBody>
                    <a:bodyPr/>
                    <a:lstStyle/>
                    <a:p>
                      <a:pPr algn="ctr"/>
                      <a:r>
                        <a:rPr lang="en-GB" sz="700" b="1">
                          <a:solidFill>
                            <a:srgbClr val="FF0000"/>
                          </a:solidFill>
                          <a:latin typeface="Barlow" pitchFamily="2" charset="77"/>
                        </a:rPr>
                        <a:t>['00%', '01-05%', '06-10%', '15%', '20%']</a:t>
                      </a:r>
                    </a:p>
                  </a:txBody>
                  <a:tcPr marT="0" marB="0" anchor="ctr"/>
                </a:tc>
                <a:tc>
                  <a:txBody>
                    <a:bodyPr/>
                    <a:lstStyle/>
                    <a:p>
                      <a:pPr algn="ctr"/>
                      <a:r>
                        <a:rPr lang="en-GB" sz="700" b="1">
                          <a:solidFill>
                            <a:srgbClr val="FF0000"/>
                          </a:solidFill>
                          <a:latin typeface="Barlow" pitchFamily="2" charset="77"/>
                        </a:rPr>
                        <a:t>0.04660</a:t>
                      </a:r>
                    </a:p>
                  </a:txBody>
                  <a:tcPr marT="0" marB="0" anchor="ctr"/>
                </a:tc>
                <a:tc>
                  <a:txBody>
                    <a:bodyPr/>
                    <a:lstStyle/>
                    <a:p>
                      <a:pPr algn="ctr"/>
                      <a:r>
                        <a:rPr lang="en-GB" sz="700" b="1">
                          <a:solidFill>
                            <a:srgbClr val="FF0000"/>
                          </a:solidFill>
                          <a:latin typeface="Barlow" pitchFamily="2" charset="77"/>
                        </a:rPr>
                        <a:t>Reject Null Hypothesis</a:t>
                      </a:r>
                    </a:p>
                  </a:txBody>
                  <a:tcPr marT="0" marB="0" anchor="ctr"/>
                </a:tc>
                <a:extLst>
                  <a:ext uri="{0D108BD9-81ED-4DB2-BD59-A6C34878D82A}">
                    <a16:rowId xmlns:a16="http://schemas.microsoft.com/office/drawing/2014/main" val="323812327"/>
                  </a:ext>
                </a:extLst>
              </a:tr>
              <a:tr h="136919">
                <a:tc>
                  <a:txBody>
                    <a:bodyPr/>
                    <a:lstStyle/>
                    <a:p>
                      <a:pPr algn="ctr"/>
                      <a:r>
                        <a:rPr lang="en-GB" sz="700" b="1">
                          <a:solidFill>
                            <a:srgbClr val="FF0000"/>
                          </a:solidFill>
                          <a:latin typeface="Barlow" pitchFamily="2" charset="77"/>
                        </a:rPr>
                        <a:t>Beverages</a:t>
                      </a:r>
                    </a:p>
                  </a:txBody>
                  <a:tcPr marT="0" marB="0" anchor="ctr"/>
                </a:tc>
                <a:tc>
                  <a:txBody>
                    <a:bodyPr/>
                    <a:lstStyle/>
                    <a:p>
                      <a:pPr algn="ctr"/>
                      <a:r>
                        <a:rPr lang="en-GB" sz="700" b="1">
                          <a:solidFill>
                            <a:srgbClr val="FF0000"/>
                          </a:solidFill>
                          <a:latin typeface="Barlow" pitchFamily="2" charset="77"/>
                        </a:rPr>
                        <a:t>01-05%</a:t>
                      </a:r>
                    </a:p>
                  </a:txBody>
                  <a:tcPr marT="0" marB="0" anchor="ctr"/>
                </a:tc>
                <a:tc>
                  <a:txBody>
                    <a:bodyPr/>
                    <a:lstStyle/>
                    <a:p>
                      <a:pPr algn="ctr"/>
                      <a:r>
                        <a:rPr lang="en-GB" sz="700" b="1">
                          <a:solidFill>
                            <a:srgbClr val="FF0000"/>
                          </a:solidFill>
                          <a:latin typeface="Barlow" pitchFamily="2" charset="77"/>
                        </a:rPr>
                        <a:t>['00%']</a:t>
                      </a:r>
                    </a:p>
                  </a:txBody>
                  <a:tcPr marT="0" marB="0" anchor="ctr"/>
                </a:tc>
                <a:tc>
                  <a:txBody>
                    <a:bodyPr/>
                    <a:lstStyle/>
                    <a:p>
                      <a:pPr algn="ctr"/>
                      <a:r>
                        <a:rPr lang="en-GB" sz="700" b="1">
                          <a:solidFill>
                            <a:srgbClr val="FF0000"/>
                          </a:solidFill>
                          <a:latin typeface="Barlow" pitchFamily="2" charset="77"/>
                        </a:rPr>
                        <a:t>0.00078</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654367564"/>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0.75652</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0368931"/>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['01-05%', '06-10%']</a:t>
                      </a:r>
                    </a:p>
                  </a:txBody>
                  <a:tcPr marT="0" marB="0" anchor="ctr"/>
                </a:tc>
                <a:tc>
                  <a:txBody>
                    <a:bodyPr/>
                    <a:lstStyle/>
                    <a:p>
                      <a:pPr algn="ctr"/>
                      <a:r>
                        <a:rPr lang="en-GB" sz="700" dirty="0">
                          <a:latin typeface="Barlow" pitchFamily="2" charset="77"/>
                        </a:rPr>
                        <a:t>0.91838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1164724862"/>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['01-05%', '06-10%', '15%']</a:t>
                      </a:r>
                    </a:p>
                  </a:txBody>
                  <a:tcPr marT="0" marB="0" anchor="ctr"/>
                </a:tc>
                <a:tc>
                  <a:txBody>
                    <a:bodyPr/>
                    <a:lstStyle/>
                    <a:p>
                      <a:pPr algn="ctr"/>
                      <a:r>
                        <a:rPr lang="en-GB" sz="700">
                          <a:latin typeface="Barlow" pitchFamily="2" charset="77"/>
                        </a:rPr>
                        <a:t>0.45816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737688913"/>
                  </a:ext>
                </a:extLst>
              </a:tr>
              <a:tr h="136919">
                <a:tc>
                  <a:txBody>
                    <a:bodyPr/>
                    <a:lstStyle/>
                    <a:p>
                      <a:pPr algn="ctr"/>
                      <a:r>
                        <a:rPr lang="en-GB" sz="700">
                          <a:latin typeface="Barlow" pitchFamily="2" charset="77"/>
                        </a:rPr>
                        <a:t>Beverages</a:t>
                      </a:r>
                    </a:p>
                  </a:txBody>
                  <a:tcPr marT="0" marB="0" anchor="ctr"/>
                </a:tc>
                <a:tc>
                  <a:txBody>
                    <a:bodyPr/>
                    <a:lstStyle/>
                    <a:p>
                      <a:pPr algn="ctr"/>
                      <a:r>
                        <a:rPr lang="en-GB" sz="700">
                          <a:latin typeface="Barlow" pitchFamily="2" charset="77"/>
                        </a:rPr>
                        <a:t>25%</a:t>
                      </a:r>
                    </a:p>
                  </a:txBody>
                  <a:tcPr marT="0" marB="0" anchor="ctr"/>
                </a:tc>
                <a:tc>
                  <a:txBody>
                    <a:bodyPr/>
                    <a:lstStyle/>
                    <a:p>
                      <a:pPr algn="ctr"/>
                      <a:r>
                        <a:rPr lang="en-GB" sz="700">
                          <a:latin typeface="Barlow" pitchFamily="2" charset="77"/>
                        </a:rPr>
                        <a:t>['01-05%', '06-10%', '15%', '20%']</a:t>
                      </a:r>
                    </a:p>
                  </a:txBody>
                  <a:tcPr marT="0" marB="0" anchor="ctr"/>
                </a:tc>
                <a:tc>
                  <a:txBody>
                    <a:bodyPr/>
                    <a:lstStyle/>
                    <a:p>
                      <a:pPr algn="ctr"/>
                      <a:r>
                        <a:rPr lang="en-GB" sz="700">
                          <a:latin typeface="Barlow" pitchFamily="2" charset="77"/>
                        </a:rPr>
                        <a:t>0.87628</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969809592"/>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01-05%</a:t>
                      </a:r>
                    </a:p>
                  </a:txBody>
                  <a:tcPr marT="0" marB="0" anchor="ctr"/>
                </a:tc>
                <a:tc>
                  <a:txBody>
                    <a:bodyPr/>
                    <a:lstStyle/>
                    <a:p>
                      <a:pPr algn="ctr"/>
                      <a:r>
                        <a:rPr lang="en-GB" sz="700" dirty="0">
                          <a:latin typeface="Barlow" pitchFamily="2" charset="77"/>
                        </a:rPr>
                        <a:t>['00%']</a:t>
                      </a:r>
                    </a:p>
                  </a:txBody>
                  <a:tcPr marT="0" marB="0" anchor="ctr"/>
                </a:tc>
                <a:tc>
                  <a:txBody>
                    <a:bodyPr/>
                    <a:lstStyle/>
                    <a:p>
                      <a:pPr algn="ctr"/>
                      <a:r>
                        <a:rPr lang="en-GB" sz="700">
                          <a:latin typeface="Barlow" pitchFamily="2" charset="77"/>
                        </a:rPr>
                        <a:t>0.68886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1837223264"/>
                  </a:ext>
                </a:extLst>
              </a:tr>
              <a:tr h="136919">
                <a:tc>
                  <a:txBody>
                    <a:bodyPr/>
                    <a:lstStyle/>
                    <a:p>
                      <a:pPr algn="ctr"/>
                      <a:r>
                        <a:rPr lang="en-GB" sz="700" b="1" dirty="0">
                          <a:solidFill>
                            <a:srgbClr val="FF0000"/>
                          </a:solidFill>
                          <a:latin typeface="Barlow" pitchFamily="2" charset="77"/>
                        </a:rPr>
                        <a:t>Meat/Poultry</a:t>
                      </a:r>
                    </a:p>
                  </a:txBody>
                  <a:tcPr marT="0" marB="0" anchor="ctr"/>
                </a:tc>
                <a:tc>
                  <a:txBody>
                    <a:bodyPr/>
                    <a:lstStyle/>
                    <a:p>
                      <a:pPr algn="ctr"/>
                      <a:r>
                        <a:rPr lang="en-GB" sz="700" b="1" dirty="0">
                          <a:solidFill>
                            <a:srgbClr val="FF0000"/>
                          </a:solidFill>
                          <a:latin typeface="Barlow" pitchFamily="2" charset="77"/>
                        </a:rPr>
                        <a:t>06-10%</a:t>
                      </a:r>
                    </a:p>
                  </a:txBody>
                  <a:tcPr marT="0" marB="0" anchor="ctr"/>
                </a:tc>
                <a:tc>
                  <a:txBody>
                    <a:bodyPr/>
                    <a:lstStyle/>
                    <a:p>
                      <a:pPr algn="ctr"/>
                      <a:r>
                        <a:rPr lang="en-GB" sz="700" b="1">
                          <a:solidFill>
                            <a:srgbClr val="FF0000"/>
                          </a:solidFill>
                          <a:latin typeface="Barlow" pitchFamily="2" charset="77"/>
                        </a:rPr>
                        <a:t>['00%', '01-05%']</a:t>
                      </a:r>
                    </a:p>
                  </a:txBody>
                  <a:tcPr marT="0" marB="0" anchor="ctr"/>
                </a:tc>
                <a:tc>
                  <a:txBody>
                    <a:bodyPr/>
                    <a:lstStyle/>
                    <a:p>
                      <a:pPr algn="ctr"/>
                      <a:r>
                        <a:rPr lang="en-GB" sz="700" b="1" dirty="0">
                          <a:solidFill>
                            <a:srgbClr val="FF0000"/>
                          </a:solidFill>
                          <a:latin typeface="Barlow" pitchFamily="2" charset="77"/>
                        </a:rPr>
                        <a:t>0.00722</a:t>
                      </a:r>
                    </a:p>
                  </a:txBody>
                  <a:tcPr marT="0" marB="0" anchor="ctr"/>
                </a:tc>
                <a:tc>
                  <a:txBody>
                    <a:bodyPr/>
                    <a:lstStyle/>
                    <a:p>
                      <a:pPr algn="ctr"/>
                      <a:r>
                        <a:rPr lang="en-GB" sz="700" b="1" dirty="0">
                          <a:solidFill>
                            <a:srgbClr val="FF0000"/>
                          </a:solidFill>
                          <a:latin typeface="Barlow" pitchFamily="2" charset="77"/>
                        </a:rPr>
                        <a:t>Reject Null Hypothesis</a:t>
                      </a:r>
                    </a:p>
                  </a:txBody>
                  <a:tcPr marT="0" marB="0" anchor="ctr"/>
                </a:tc>
                <a:extLst>
                  <a:ext uri="{0D108BD9-81ED-4DB2-BD59-A6C34878D82A}">
                    <a16:rowId xmlns:a16="http://schemas.microsoft.com/office/drawing/2014/main" val="198348271"/>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a:latin typeface="Barlow" pitchFamily="2" charset="77"/>
                        </a:rPr>
                        <a:t>15%</a:t>
                      </a:r>
                    </a:p>
                  </a:txBody>
                  <a:tcPr marT="0" marB="0" anchor="ctr"/>
                </a:tc>
                <a:tc>
                  <a:txBody>
                    <a:bodyPr/>
                    <a:lstStyle/>
                    <a:p>
                      <a:pPr algn="ctr"/>
                      <a:r>
                        <a:rPr lang="en-GB" sz="700">
                          <a:latin typeface="Barlow" pitchFamily="2" charset="77"/>
                        </a:rPr>
                        <a:t>['06-10%']</a:t>
                      </a:r>
                    </a:p>
                  </a:txBody>
                  <a:tcPr marT="0" marB="0" anchor="ctr"/>
                </a:tc>
                <a:tc>
                  <a:txBody>
                    <a:bodyPr/>
                    <a:lstStyle/>
                    <a:p>
                      <a:pPr algn="ctr"/>
                      <a:r>
                        <a:rPr lang="en-GB" sz="700">
                          <a:latin typeface="Barlow" pitchFamily="2" charset="77"/>
                        </a:rPr>
                        <a:t>0.59106</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338312293"/>
                  </a:ext>
                </a:extLst>
              </a:tr>
              <a:tr h="136919">
                <a:tc>
                  <a:txBody>
                    <a:bodyPr/>
                    <a:lstStyle/>
                    <a:p>
                      <a:pPr algn="ctr"/>
                      <a:r>
                        <a:rPr lang="en-GB" sz="700">
                          <a:latin typeface="Barlow" pitchFamily="2" charset="77"/>
                        </a:rPr>
                        <a:t>Meat/Poultry</a:t>
                      </a:r>
                    </a:p>
                  </a:txBody>
                  <a:tcPr marT="0" marB="0" anchor="ctr"/>
                </a:tc>
                <a:tc>
                  <a:txBody>
                    <a:bodyPr/>
                    <a:lstStyle/>
                    <a:p>
                      <a:pPr algn="ctr"/>
                      <a:r>
                        <a:rPr lang="en-GB" sz="700">
                          <a:latin typeface="Barlow" pitchFamily="2" charset="77"/>
                        </a:rPr>
                        <a:t>20%</a:t>
                      </a:r>
                    </a:p>
                  </a:txBody>
                  <a:tcPr marT="0" marB="0" anchor="ctr"/>
                </a:tc>
                <a:tc>
                  <a:txBody>
                    <a:bodyPr/>
                    <a:lstStyle/>
                    <a:p>
                      <a:pPr algn="ctr"/>
                      <a:r>
                        <a:rPr lang="en-GB" sz="700">
                          <a:latin typeface="Barlow" pitchFamily="2" charset="77"/>
                        </a:rPr>
                        <a:t>['06-10%', '15%']</a:t>
                      </a:r>
                    </a:p>
                  </a:txBody>
                  <a:tcPr marT="0" marB="0" anchor="ctr"/>
                </a:tc>
                <a:tc>
                  <a:txBody>
                    <a:bodyPr/>
                    <a:lstStyle/>
                    <a:p>
                      <a:pPr algn="ctr"/>
                      <a:r>
                        <a:rPr lang="en-GB" sz="700">
                          <a:latin typeface="Barlow" pitchFamily="2" charset="77"/>
                        </a:rPr>
                        <a:t>0.90366</a:t>
                      </a:r>
                    </a:p>
                  </a:txBody>
                  <a:tcPr marT="0" marB="0" anchor="ctr"/>
                </a:tc>
                <a:tc>
                  <a:txBody>
                    <a:bodyPr/>
                    <a:lstStyle/>
                    <a:p>
                      <a:pPr algn="ctr"/>
                      <a:r>
                        <a:rPr lang="en-GB" sz="700">
                          <a:latin typeface="Barlow" pitchFamily="2" charset="77"/>
                        </a:rPr>
                        <a:t>Do not reject Null Hypothesis</a:t>
                      </a:r>
                    </a:p>
                  </a:txBody>
                  <a:tcPr marT="0" marB="0" anchor="ctr"/>
                </a:tc>
                <a:extLst>
                  <a:ext uri="{0D108BD9-81ED-4DB2-BD59-A6C34878D82A}">
                    <a16:rowId xmlns:a16="http://schemas.microsoft.com/office/drawing/2014/main" val="3091377415"/>
                  </a:ext>
                </a:extLst>
              </a:tr>
              <a:tr h="136919">
                <a:tc>
                  <a:txBody>
                    <a:bodyPr/>
                    <a:lstStyle/>
                    <a:p>
                      <a:pPr algn="ctr"/>
                      <a:r>
                        <a:rPr lang="en-GB" sz="700" dirty="0">
                          <a:latin typeface="Barlow" pitchFamily="2" charset="77"/>
                        </a:rPr>
                        <a:t>Meat/Poultry</a:t>
                      </a:r>
                    </a:p>
                  </a:txBody>
                  <a:tcPr marT="0" marB="0" anchor="ctr"/>
                </a:tc>
                <a:tc>
                  <a:txBody>
                    <a:bodyPr/>
                    <a:lstStyle/>
                    <a:p>
                      <a:pPr algn="ctr"/>
                      <a:r>
                        <a:rPr lang="en-GB" sz="700" dirty="0">
                          <a:latin typeface="Barlow" pitchFamily="2" charset="77"/>
                        </a:rPr>
                        <a:t>25%</a:t>
                      </a:r>
                    </a:p>
                  </a:txBody>
                  <a:tcPr marT="0" marB="0" anchor="ctr"/>
                </a:tc>
                <a:tc>
                  <a:txBody>
                    <a:bodyPr/>
                    <a:lstStyle/>
                    <a:p>
                      <a:pPr algn="ctr"/>
                      <a:r>
                        <a:rPr lang="en-GB" sz="700">
                          <a:latin typeface="Barlow" pitchFamily="2" charset="77"/>
                        </a:rPr>
                        <a:t>['06-10%', '15%', '20%']</a:t>
                      </a:r>
                    </a:p>
                  </a:txBody>
                  <a:tcPr marT="0" marB="0" anchor="ctr"/>
                </a:tc>
                <a:tc>
                  <a:txBody>
                    <a:bodyPr/>
                    <a:lstStyle/>
                    <a:p>
                      <a:pPr algn="ctr"/>
                      <a:r>
                        <a:rPr lang="en-GB" sz="700">
                          <a:latin typeface="Barlow" pitchFamily="2" charset="77"/>
                        </a:rPr>
                        <a:t>0.25610</a:t>
                      </a:r>
                    </a:p>
                  </a:txBody>
                  <a:tcPr marT="0" marB="0" anchor="ctr"/>
                </a:tc>
                <a:tc>
                  <a:txBody>
                    <a:bodyPr/>
                    <a:lstStyle/>
                    <a:p>
                      <a:pPr algn="ctr"/>
                      <a:r>
                        <a:rPr lang="en-GB" sz="700" dirty="0">
                          <a:latin typeface="Barlow" pitchFamily="2" charset="77"/>
                        </a:rPr>
                        <a:t>Do not reject Null Hypothesis</a:t>
                      </a:r>
                    </a:p>
                  </a:txBody>
                  <a:tcPr marT="0" marB="0" anchor="ctr"/>
                </a:tc>
                <a:extLst>
                  <a:ext uri="{0D108BD9-81ED-4DB2-BD59-A6C34878D82A}">
                    <a16:rowId xmlns:a16="http://schemas.microsoft.com/office/drawing/2014/main" val="922471858"/>
                  </a:ext>
                </a:extLst>
              </a:tr>
            </a:tbl>
          </a:graphicData>
        </a:graphic>
      </p:graphicFrame>
    </p:spTree>
    <p:extLst>
      <p:ext uri="{BB962C8B-B14F-4D97-AF65-F5344CB8AC3E}">
        <p14:creationId xmlns:p14="http://schemas.microsoft.com/office/powerpoint/2010/main" val="274114501"/>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Customer order frequency – in more detail </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5" name="Content Placeholder 1">
            <a:extLst>
              <a:ext uri="{FF2B5EF4-FFF2-40B4-BE49-F238E27FC236}">
                <a16:creationId xmlns:a16="http://schemas.microsoft.com/office/drawing/2014/main" id="{51A88D6C-7061-0844-BC11-3C6A358D96FD}"/>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Monte Carlo simulations across three customer value KPIs</a:t>
            </a:r>
          </a:p>
          <a:p>
            <a:pPr>
              <a:spcBef>
                <a:spcPts val="1800"/>
              </a:spcBef>
              <a:spcAft>
                <a:spcPts val="0"/>
              </a:spcAft>
            </a:pPr>
            <a:r>
              <a:rPr lang="en-US" sz="1600" dirty="0"/>
              <a:t>It used increasing simulations of increasing sizes in each test to investigate how the p-value </a:t>
            </a:r>
            <a:r>
              <a:rPr lang="en-US" sz="1600" dirty="0" err="1"/>
              <a:t>stabilises</a:t>
            </a:r>
            <a:r>
              <a:rPr lang="en-US" sz="1600" dirty="0"/>
              <a:t> in each case (up to a maximum of 200,000 simulations).</a:t>
            </a:r>
          </a:p>
          <a:p>
            <a:pPr>
              <a:spcBef>
                <a:spcPts val="1800"/>
              </a:spcBef>
              <a:spcAft>
                <a:spcPts val="0"/>
              </a:spcAft>
            </a:pPr>
            <a:r>
              <a:rPr lang="en-US" sz="1600" dirty="0"/>
              <a:t>The hypotheses for each test took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Given KPI for customers ordering less than once every two months ≤ Given KPI for customers ordering more than once every two months </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Given KPI for customers ordering less than once every two months &gt; Given KPI for customers ordering more than once every two months </a:t>
            </a:r>
          </a:p>
        </p:txBody>
      </p:sp>
      <p:pic>
        <p:nvPicPr>
          <p:cNvPr id="5128" name="Picture 8">
            <a:extLst>
              <a:ext uri="{FF2B5EF4-FFF2-40B4-BE49-F238E27FC236}">
                <a16:creationId xmlns:a16="http://schemas.microsoft.com/office/drawing/2014/main" id="{570B0C46-7EC4-D743-8351-9728AE55D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094" y="1050761"/>
            <a:ext cx="5754288" cy="16924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5324085-BADF-E347-8D71-1CBF23BAE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092" y="2898860"/>
            <a:ext cx="5754289" cy="167151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33312BCD-FDF5-C640-82C4-77FACF4FF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092" y="4732746"/>
            <a:ext cx="5754289" cy="17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297633"/>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cost of shipping firms – in more detail</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
        <p:nvSpPr>
          <p:cNvPr id="5" name="Content Placeholder 1">
            <a:extLst>
              <a:ext uri="{FF2B5EF4-FFF2-40B4-BE49-F238E27FC236}">
                <a16:creationId xmlns:a16="http://schemas.microsoft.com/office/drawing/2014/main" id="{95863A73-F32B-9D44-9FF9-7079148EDC7C}"/>
              </a:ext>
            </a:extLst>
          </p:cNvPr>
          <p:cNvSpPr>
            <a:spLocks noGrp="1"/>
          </p:cNvSpPr>
          <p:nvPr>
            <p:ph idx="1"/>
          </p:nvPr>
        </p:nvSpPr>
        <p:spPr>
          <a:xfrm>
            <a:off x="1815087" y="1039660"/>
            <a:ext cx="3840277" cy="5379319"/>
          </a:xfrm>
        </p:spPr>
        <p:txBody>
          <a:bodyPr>
            <a:normAutofit/>
          </a:bodyPr>
          <a:lstStyle/>
          <a:p>
            <a:pPr>
              <a:spcBef>
                <a:spcPts val="1800"/>
              </a:spcBef>
              <a:spcAft>
                <a:spcPts val="0"/>
              </a:spcAft>
            </a:pPr>
            <a:r>
              <a:rPr lang="en-US" sz="1600" dirty="0"/>
              <a:t>CB91 ran a Monte Carlo simulation across all permutations of shipping company, region, and cost KPI</a:t>
            </a:r>
          </a:p>
          <a:p>
            <a:pPr>
              <a:spcBef>
                <a:spcPts val="1800"/>
              </a:spcBef>
              <a:spcAft>
                <a:spcPts val="0"/>
              </a:spcAft>
            </a:pPr>
            <a:r>
              <a:rPr lang="en-US" sz="1600" dirty="0"/>
              <a:t>Each test used 50,000 simulations, with an alpha of 0.05</a:t>
            </a:r>
          </a:p>
          <a:p>
            <a:pPr>
              <a:spcBef>
                <a:spcPts val="1800"/>
              </a:spcBef>
              <a:spcAft>
                <a:spcPts val="0"/>
              </a:spcAft>
            </a:pPr>
            <a:r>
              <a:rPr lang="en-US" sz="1600" dirty="0"/>
              <a:t>The hypotheses for each test were also automated, taking the following forms: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0</a:t>
            </a:r>
            <a:r>
              <a:rPr lang="en-US" sz="1400" dirty="0">
                <a:solidFill>
                  <a:schemeClr val="accent4"/>
                </a:solidFill>
              </a:rPr>
              <a:t>: Company KPI in region = KPI in region of other two companies</a:t>
            </a:r>
          </a:p>
          <a:p>
            <a:pPr lvl="1">
              <a:spcBef>
                <a:spcPts val="1800"/>
              </a:spcBef>
              <a:spcAft>
                <a:spcPts val="0"/>
              </a:spcAft>
              <a:buFont typeface="System Font Regular"/>
              <a:buChar char="-"/>
            </a:pPr>
            <a:r>
              <a:rPr lang="en-US" sz="1400" dirty="0">
                <a:solidFill>
                  <a:schemeClr val="accent4"/>
                </a:solidFill>
              </a:rPr>
              <a:t>H</a:t>
            </a:r>
            <a:r>
              <a:rPr lang="en-US" sz="1400" baseline="-25000" dirty="0">
                <a:solidFill>
                  <a:schemeClr val="accent4"/>
                </a:solidFill>
              </a:rPr>
              <a:t>a</a:t>
            </a:r>
            <a:r>
              <a:rPr lang="en-US" sz="1400" dirty="0">
                <a:solidFill>
                  <a:schemeClr val="accent4"/>
                </a:solidFill>
              </a:rPr>
              <a:t>: Company KPI in region {&lt;, &gt;}* KPI in region of other two companies</a:t>
            </a:r>
          </a:p>
          <a:p>
            <a:pPr marL="457200" lvl="1" indent="0">
              <a:spcBef>
                <a:spcPts val="1800"/>
              </a:spcBef>
              <a:spcAft>
                <a:spcPts val="0"/>
              </a:spcAft>
              <a:buNone/>
            </a:pPr>
            <a:r>
              <a:rPr lang="en-US" sz="1400" i="1" dirty="0">
                <a:solidFill>
                  <a:schemeClr val="accent4"/>
                </a:solidFill>
              </a:rPr>
              <a:t>* nature of inequality is automatically determined based on whether company’s average cost in that KPI was above or below the market average</a:t>
            </a:r>
          </a:p>
        </p:txBody>
      </p:sp>
      <p:graphicFrame>
        <p:nvGraphicFramePr>
          <p:cNvPr id="6" name="Table 5">
            <a:extLst>
              <a:ext uri="{FF2B5EF4-FFF2-40B4-BE49-F238E27FC236}">
                <a16:creationId xmlns:a16="http://schemas.microsoft.com/office/drawing/2014/main" id="{907D1496-C26A-C44C-9F10-DA856FFCC6D5}"/>
              </a:ext>
            </a:extLst>
          </p:cNvPr>
          <p:cNvGraphicFramePr>
            <a:graphicFrameLocks noGrp="1"/>
          </p:cNvGraphicFramePr>
          <p:nvPr>
            <p:extLst>
              <p:ext uri="{D42A27DB-BD31-4B8C-83A1-F6EECF244321}">
                <p14:modId xmlns:p14="http://schemas.microsoft.com/office/powerpoint/2010/main" val="2913786082"/>
              </p:ext>
            </p:extLst>
          </p:nvPr>
        </p:nvGraphicFramePr>
        <p:xfrm>
          <a:off x="6162262" y="900333"/>
          <a:ext cx="5788367" cy="5699234"/>
        </p:xfrm>
        <a:graphic>
          <a:graphicData uri="http://schemas.openxmlformats.org/drawingml/2006/table">
            <a:tbl>
              <a:tblPr firstRow="1" bandRow="1">
                <a:tableStyleId>{1E171933-4619-4E11-9A3F-F7608DF75F80}</a:tableStyleId>
              </a:tblPr>
              <a:tblGrid>
                <a:gridCol w="972037">
                  <a:extLst>
                    <a:ext uri="{9D8B030D-6E8A-4147-A177-3AD203B41FA5}">
                      <a16:colId xmlns:a16="http://schemas.microsoft.com/office/drawing/2014/main" val="1620553811"/>
                    </a:ext>
                  </a:extLst>
                </a:gridCol>
                <a:gridCol w="1042970">
                  <a:extLst>
                    <a:ext uri="{9D8B030D-6E8A-4147-A177-3AD203B41FA5}">
                      <a16:colId xmlns:a16="http://schemas.microsoft.com/office/drawing/2014/main" val="1344649137"/>
                    </a:ext>
                  </a:extLst>
                </a:gridCol>
                <a:gridCol w="1117468">
                  <a:extLst>
                    <a:ext uri="{9D8B030D-6E8A-4147-A177-3AD203B41FA5}">
                      <a16:colId xmlns:a16="http://schemas.microsoft.com/office/drawing/2014/main" val="3654527003"/>
                    </a:ext>
                  </a:extLst>
                </a:gridCol>
                <a:gridCol w="633232">
                  <a:extLst>
                    <a:ext uri="{9D8B030D-6E8A-4147-A177-3AD203B41FA5}">
                      <a16:colId xmlns:a16="http://schemas.microsoft.com/office/drawing/2014/main" val="3609882181"/>
                    </a:ext>
                  </a:extLst>
                </a:gridCol>
                <a:gridCol w="466768">
                  <a:extLst>
                    <a:ext uri="{9D8B030D-6E8A-4147-A177-3AD203B41FA5}">
                      <a16:colId xmlns:a16="http://schemas.microsoft.com/office/drawing/2014/main" val="1703933573"/>
                    </a:ext>
                  </a:extLst>
                </a:gridCol>
                <a:gridCol w="1555892">
                  <a:extLst>
                    <a:ext uri="{9D8B030D-6E8A-4147-A177-3AD203B41FA5}">
                      <a16:colId xmlns:a16="http://schemas.microsoft.com/office/drawing/2014/main" val="2281267849"/>
                    </a:ext>
                  </a:extLst>
                </a:gridCol>
              </a:tblGrid>
              <a:tr h="263018">
                <a:tc>
                  <a:txBody>
                    <a:bodyPr/>
                    <a:lstStyle/>
                    <a:p>
                      <a:pPr algn="ctr"/>
                      <a:r>
                        <a:rPr lang="en-GB" sz="800" dirty="0">
                          <a:latin typeface="Barlow" pitchFamily="2" charset="77"/>
                        </a:rPr>
                        <a:t>Company</a:t>
                      </a:r>
                    </a:p>
                  </a:txBody>
                  <a:tcPr marL="5800" marR="5800" marT="2900" marB="2900" anchor="ctr"/>
                </a:tc>
                <a:tc>
                  <a:txBody>
                    <a:bodyPr/>
                    <a:lstStyle/>
                    <a:p>
                      <a:pPr algn="ctr"/>
                      <a:r>
                        <a:rPr lang="en-GB" sz="800" dirty="0">
                          <a:latin typeface="Barlow" pitchFamily="2" charset="77"/>
                        </a:rPr>
                        <a:t>Region</a:t>
                      </a:r>
                    </a:p>
                  </a:txBody>
                  <a:tcPr marL="5800" marR="5800" marT="2900" marB="2900" anchor="ctr"/>
                </a:tc>
                <a:tc>
                  <a:txBody>
                    <a:bodyPr/>
                    <a:lstStyle/>
                    <a:p>
                      <a:pPr algn="ctr"/>
                      <a:r>
                        <a:rPr lang="en-GB" sz="800" dirty="0">
                          <a:latin typeface="Barlow" pitchFamily="2" charset="77"/>
                        </a:rPr>
                        <a:t>KPI</a:t>
                      </a:r>
                    </a:p>
                  </a:txBody>
                  <a:tcPr marL="5800" marR="5800" marT="2900" marB="2900" anchor="ctr"/>
                </a:tc>
                <a:tc>
                  <a:txBody>
                    <a:bodyPr/>
                    <a:lstStyle/>
                    <a:p>
                      <a:pPr algn="ctr"/>
                      <a:r>
                        <a:rPr lang="en-GB" sz="800">
                          <a:latin typeface="Barlow" pitchFamily="2" charset="77"/>
                        </a:rPr>
                        <a:t>Comparison to Others</a:t>
                      </a:r>
                    </a:p>
                  </a:txBody>
                  <a:tcPr marL="5800" marR="5800" marT="2900" marB="2900" anchor="ctr"/>
                </a:tc>
                <a:tc>
                  <a:txBody>
                    <a:bodyPr/>
                    <a:lstStyle/>
                    <a:p>
                      <a:pPr algn="ctr"/>
                      <a:r>
                        <a:rPr lang="en-GB" sz="800" dirty="0">
                          <a:latin typeface="Barlow" pitchFamily="2" charset="77"/>
                        </a:rPr>
                        <a:t>P-Value</a:t>
                      </a:r>
                    </a:p>
                  </a:txBody>
                  <a:tcPr marL="5800" marR="5800" marT="2900" marB="2900" anchor="ctr"/>
                </a:tc>
                <a:tc>
                  <a:txBody>
                    <a:bodyPr/>
                    <a:lstStyle/>
                    <a:p>
                      <a:pPr algn="ctr"/>
                      <a:r>
                        <a:rPr lang="en-GB" sz="800" dirty="0">
                          <a:latin typeface="Barlow" pitchFamily="2" charset="77"/>
                        </a:rPr>
                        <a:t>Reject</a:t>
                      </a:r>
                    </a:p>
                  </a:txBody>
                  <a:tcPr marL="5800" marR="5800" marT="2900" marB="2900" anchor="ctr"/>
                </a:tc>
                <a:extLst>
                  <a:ext uri="{0D108BD9-81ED-4DB2-BD59-A6C34878D82A}">
                    <a16:rowId xmlns:a16="http://schemas.microsoft.com/office/drawing/2014/main" val="201472749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0.49296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9571321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0.17020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7458318"/>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0.31006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9102316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0.40138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39058877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0.30510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623208617"/>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North America</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0.04936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43342969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0.37700</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122648491"/>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0.04330</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858752152"/>
                  </a:ext>
                </a:extLst>
              </a:tr>
              <a:tr h="151006">
                <a:tc>
                  <a:txBody>
                    <a:bodyPr/>
                    <a:lstStyle/>
                    <a:p>
                      <a:pPr algn="ctr"/>
                      <a:r>
                        <a:rPr lang="en-GB" sz="800" b="1" dirty="0">
                          <a:solidFill>
                            <a:srgbClr val="FF0000"/>
                          </a:solidFill>
                          <a:latin typeface="Barlow" pitchFamily="2" charset="77"/>
                        </a:rPr>
                        <a:t>Speedy Express</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dirty="0">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0.04454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513137636"/>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0.49180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049755402"/>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dirty="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0.40284</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270460530"/>
                  </a:ext>
                </a:extLst>
              </a:tr>
              <a:tr h="151006">
                <a:tc>
                  <a:txBody>
                    <a:bodyPr/>
                    <a:lstStyle/>
                    <a:p>
                      <a:pPr algn="ctr"/>
                      <a:r>
                        <a:rPr lang="en-GB" sz="800" dirty="0">
                          <a:solidFill>
                            <a:schemeClr val="accent6">
                              <a:lumMod val="50000"/>
                            </a:schemeClr>
                          </a:solidFill>
                          <a:latin typeface="Barlow" pitchFamily="2" charset="77"/>
                        </a:rPr>
                        <a:t>Speedy Express</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011997915"/>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0.04186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245253892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0.49992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9285359"/>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0.27982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70488881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dirty="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0.30470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69880556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0.41868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69488954"/>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0.59066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08937938"/>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0.06632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571386424"/>
                  </a:ext>
                </a:extLst>
              </a:tr>
              <a:tr h="151006">
                <a:tc>
                  <a:txBody>
                    <a:bodyPr/>
                    <a:lstStyle/>
                    <a:p>
                      <a:pPr algn="ctr"/>
                      <a:r>
                        <a:rPr lang="en-GB" sz="800" b="1" dirty="0">
                          <a:solidFill>
                            <a:srgbClr val="FF0000"/>
                          </a:solidFill>
                          <a:latin typeface="Barlow" pitchFamily="2" charset="77"/>
                        </a:rPr>
                        <a:t>United Package</a:t>
                      </a:r>
                    </a:p>
                  </a:txBody>
                  <a:tcPr marL="5800" marR="5800" marT="2900" marB="2900" anchor="ctr"/>
                </a:tc>
                <a:tc>
                  <a:txBody>
                    <a:bodyPr/>
                    <a:lstStyle/>
                    <a:p>
                      <a:pPr algn="ctr"/>
                      <a:r>
                        <a:rPr lang="en-GB" sz="800" b="1">
                          <a:solidFill>
                            <a:srgbClr val="FF0000"/>
                          </a:solidFill>
                          <a:latin typeface="Barlow" pitchFamily="2" charset="77"/>
                        </a:rPr>
                        <a:t>Nordics</a:t>
                      </a:r>
                    </a:p>
                  </a:txBody>
                  <a:tcPr marL="5800" marR="5800" marT="2900" marB="2900" anchor="ctr"/>
                </a:tc>
                <a:tc>
                  <a:txBody>
                    <a:bodyPr/>
                    <a:lstStyle/>
                    <a:p>
                      <a:pPr algn="ctr"/>
                      <a:r>
                        <a:rPr lang="en-GB" sz="800" b="1" dirty="0">
                          <a:solidFill>
                            <a:srgbClr val="FF0000"/>
                          </a:solidFill>
                          <a:latin typeface="Barlow" pitchFamily="2" charset="77"/>
                        </a:rPr>
                        <a:t>Freight Cost Per Item</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0.02202</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3762681405"/>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0.24076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849077873"/>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0.24450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495170580"/>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0.27622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15607857"/>
                  </a:ext>
                </a:extLst>
              </a:tr>
              <a:tr h="151006">
                <a:tc>
                  <a:txBody>
                    <a:bodyPr/>
                    <a:lstStyle/>
                    <a:p>
                      <a:pPr algn="ctr"/>
                      <a:r>
                        <a:rPr lang="en-GB" sz="800" dirty="0">
                          <a:solidFill>
                            <a:schemeClr val="accent6">
                              <a:lumMod val="50000"/>
                            </a:schemeClr>
                          </a:solidFill>
                          <a:latin typeface="Barlow" pitchFamily="2" charset="77"/>
                        </a:rPr>
                        <a:t>United Package</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0.12556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487484338"/>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West Central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Greater</a:t>
                      </a:r>
                    </a:p>
                  </a:txBody>
                  <a:tcPr marL="5800" marR="5800" marT="2900" marB="2900" anchor="ctr"/>
                </a:tc>
                <a:tc>
                  <a:txBody>
                    <a:bodyPr/>
                    <a:lstStyle/>
                    <a:p>
                      <a:pPr algn="ctr"/>
                      <a:r>
                        <a:rPr lang="en-GB" sz="800" b="1">
                          <a:solidFill>
                            <a:srgbClr val="FF0000"/>
                          </a:solidFill>
                          <a:latin typeface="Barlow" pitchFamily="2" charset="77"/>
                        </a:rPr>
                        <a:t>0.02996</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054802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West Central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0.16532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743461236"/>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0.46678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4169606138"/>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Latin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0.23416</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13805015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0.35682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293608695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North America</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0.06570</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23812327"/>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dirty="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0.11028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654367564"/>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Nordics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0.37198</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0368931"/>
                  </a:ext>
                </a:extLst>
              </a:tr>
              <a:tr h="151006">
                <a:tc>
                  <a:txBody>
                    <a:bodyPr/>
                    <a:lstStyle/>
                    <a:p>
                      <a:pPr algn="ctr"/>
                      <a:r>
                        <a:rPr lang="en-GB" sz="800" b="1" dirty="0">
                          <a:solidFill>
                            <a:srgbClr val="FF0000"/>
                          </a:solidFill>
                          <a:latin typeface="Barlow" pitchFamily="2" charset="77"/>
                        </a:rPr>
                        <a:t>Federal Shipping</a:t>
                      </a:r>
                    </a:p>
                  </a:txBody>
                  <a:tcPr marL="5800" marR="5800" marT="2900" marB="2900" anchor="ctr"/>
                </a:tc>
                <a:tc>
                  <a:txBody>
                    <a:bodyPr/>
                    <a:lstStyle/>
                    <a:p>
                      <a:pPr algn="ctr"/>
                      <a:r>
                        <a:rPr lang="en-GB" sz="800" b="1">
                          <a:solidFill>
                            <a:srgbClr val="FF0000"/>
                          </a:solidFill>
                          <a:latin typeface="Barlow" pitchFamily="2" charset="77"/>
                        </a:rPr>
                        <a:t>Southern Europe</a:t>
                      </a:r>
                    </a:p>
                  </a:txBody>
                  <a:tcPr marL="5800" marR="5800" marT="2900" marB="2900" anchor="ctr"/>
                </a:tc>
                <a:tc>
                  <a:txBody>
                    <a:bodyPr/>
                    <a:lstStyle/>
                    <a:p>
                      <a:pPr algn="ctr"/>
                      <a:r>
                        <a:rPr lang="en-GB" sz="800" b="1" dirty="0">
                          <a:solidFill>
                            <a:srgbClr val="FF0000"/>
                          </a:solidFill>
                          <a:latin typeface="Barlow" pitchFamily="2" charset="77"/>
                        </a:rPr>
                        <a:t>Freight Margin</a:t>
                      </a:r>
                    </a:p>
                  </a:txBody>
                  <a:tcPr marL="5800" marR="5800" marT="2900" marB="2900" anchor="ctr"/>
                </a:tc>
                <a:tc>
                  <a:txBody>
                    <a:bodyPr/>
                    <a:lstStyle/>
                    <a:p>
                      <a:pPr algn="ctr"/>
                      <a:r>
                        <a:rPr lang="en-GB" sz="800" b="1">
                          <a:solidFill>
                            <a:srgbClr val="FF0000"/>
                          </a:solidFill>
                          <a:latin typeface="Barlow" pitchFamily="2" charset="77"/>
                        </a:rPr>
                        <a:t>Less</a:t>
                      </a:r>
                    </a:p>
                  </a:txBody>
                  <a:tcPr marL="5800" marR="5800" marT="2900" marB="2900" anchor="ctr"/>
                </a:tc>
                <a:tc>
                  <a:txBody>
                    <a:bodyPr/>
                    <a:lstStyle/>
                    <a:p>
                      <a:pPr algn="ctr"/>
                      <a:r>
                        <a:rPr lang="en-GB" sz="800" b="1">
                          <a:solidFill>
                            <a:srgbClr val="FF0000"/>
                          </a:solidFill>
                          <a:latin typeface="Barlow" pitchFamily="2" charset="77"/>
                        </a:rPr>
                        <a:t>0.00364</a:t>
                      </a:r>
                    </a:p>
                  </a:txBody>
                  <a:tcPr marL="5800" marR="5800" marT="2900" marB="2900" anchor="ctr"/>
                </a:tc>
                <a:tc>
                  <a:txBody>
                    <a:bodyPr/>
                    <a:lstStyle/>
                    <a:p>
                      <a:pPr algn="ctr"/>
                      <a:r>
                        <a:rPr lang="en-GB" sz="800" b="1" dirty="0">
                          <a:solidFill>
                            <a:srgbClr val="FF0000"/>
                          </a:solidFill>
                          <a:latin typeface="Barlow" pitchFamily="2" charset="77"/>
                        </a:rPr>
                        <a:t>Reject Null Hypothesis</a:t>
                      </a:r>
                    </a:p>
                  </a:txBody>
                  <a:tcPr marL="5800" marR="5800" marT="2900" marB="2900" anchor="ctr"/>
                </a:tc>
                <a:extLst>
                  <a:ext uri="{0D108BD9-81ED-4DB2-BD59-A6C34878D82A}">
                    <a16:rowId xmlns:a16="http://schemas.microsoft.com/office/drawing/2014/main" val="116472486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Southern Europe</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a:solidFill>
                            <a:schemeClr val="accent6">
                              <a:lumMod val="50000"/>
                            </a:schemeClr>
                          </a:solidFill>
                          <a:latin typeface="Barlow" pitchFamily="2" charset="77"/>
                        </a:rPr>
                        <a:t>0.25942</a:t>
                      </a:r>
                    </a:p>
                  </a:txBody>
                  <a:tcPr marL="5800" marR="5800" marT="2900" marB="2900" anchor="ctr"/>
                </a:tc>
                <a:tc>
                  <a:txBody>
                    <a:bodyPr/>
                    <a:lstStyle/>
                    <a:p>
                      <a:pPr algn="ctr"/>
                      <a:r>
                        <a:rPr lang="en-GB" sz="80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737688913"/>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Margin</a:t>
                      </a:r>
                    </a:p>
                  </a:txBody>
                  <a:tcPr marL="5800" marR="5800" marT="2900" marB="2900" anchor="ctr"/>
                </a:tc>
                <a:tc>
                  <a:txBody>
                    <a:bodyPr/>
                    <a:lstStyle/>
                    <a:p>
                      <a:pPr algn="ctr"/>
                      <a:r>
                        <a:rPr lang="en-GB" sz="800">
                          <a:solidFill>
                            <a:schemeClr val="accent6">
                              <a:lumMod val="50000"/>
                            </a:schemeClr>
                          </a:solidFill>
                          <a:latin typeface="Barlow" pitchFamily="2" charset="77"/>
                        </a:rPr>
                        <a:t>Greater</a:t>
                      </a:r>
                    </a:p>
                  </a:txBody>
                  <a:tcPr marL="5800" marR="5800" marT="2900" marB="2900" anchor="ctr"/>
                </a:tc>
                <a:tc>
                  <a:txBody>
                    <a:bodyPr/>
                    <a:lstStyle/>
                    <a:p>
                      <a:pPr algn="ctr"/>
                      <a:r>
                        <a:rPr lang="en-GB" sz="800">
                          <a:solidFill>
                            <a:schemeClr val="accent6">
                              <a:lumMod val="50000"/>
                            </a:schemeClr>
                          </a:solidFill>
                          <a:latin typeface="Barlow" pitchFamily="2" charset="77"/>
                        </a:rPr>
                        <a:t>0.20586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3969809592"/>
                  </a:ext>
                </a:extLst>
              </a:tr>
              <a:tr h="151006">
                <a:tc>
                  <a:txBody>
                    <a:bodyPr/>
                    <a:lstStyle/>
                    <a:p>
                      <a:pPr algn="ctr"/>
                      <a:r>
                        <a:rPr lang="en-GB" sz="800" dirty="0">
                          <a:solidFill>
                            <a:schemeClr val="accent6">
                              <a:lumMod val="50000"/>
                            </a:schemeClr>
                          </a:solidFill>
                          <a:latin typeface="Barlow" pitchFamily="2" charset="77"/>
                        </a:rPr>
                        <a:t>Federal Shipping</a:t>
                      </a:r>
                    </a:p>
                  </a:txBody>
                  <a:tcPr marL="5800" marR="5800" marT="2900" marB="2900" anchor="ctr"/>
                </a:tc>
                <a:tc>
                  <a:txBody>
                    <a:bodyPr/>
                    <a:lstStyle/>
                    <a:p>
                      <a:pPr algn="ctr"/>
                      <a:r>
                        <a:rPr lang="en-GB" sz="800">
                          <a:solidFill>
                            <a:schemeClr val="accent6">
                              <a:lumMod val="50000"/>
                            </a:schemeClr>
                          </a:solidFill>
                          <a:latin typeface="Barlow" pitchFamily="2" charset="77"/>
                        </a:rPr>
                        <a:t>British Isles</a:t>
                      </a:r>
                    </a:p>
                  </a:txBody>
                  <a:tcPr marL="5800" marR="5800" marT="2900" marB="2900" anchor="ctr"/>
                </a:tc>
                <a:tc>
                  <a:txBody>
                    <a:bodyPr/>
                    <a:lstStyle/>
                    <a:p>
                      <a:pPr algn="ctr"/>
                      <a:r>
                        <a:rPr lang="en-GB" sz="800" dirty="0">
                          <a:solidFill>
                            <a:schemeClr val="accent6">
                              <a:lumMod val="50000"/>
                            </a:schemeClr>
                          </a:solidFill>
                          <a:latin typeface="Barlow" pitchFamily="2" charset="77"/>
                        </a:rPr>
                        <a:t>Freight Cost Per Item</a:t>
                      </a:r>
                    </a:p>
                  </a:txBody>
                  <a:tcPr marL="5800" marR="5800" marT="2900" marB="2900" anchor="ctr"/>
                </a:tc>
                <a:tc>
                  <a:txBody>
                    <a:bodyPr/>
                    <a:lstStyle/>
                    <a:p>
                      <a:pPr algn="ctr"/>
                      <a:r>
                        <a:rPr lang="en-GB" sz="800">
                          <a:solidFill>
                            <a:schemeClr val="accent6">
                              <a:lumMod val="50000"/>
                            </a:schemeClr>
                          </a:solidFill>
                          <a:latin typeface="Barlow" pitchFamily="2" charset="77"/>
                        </a:rPr>
                        <a:t>Less</a:t>
                      </a:r>
                    </a:p>
                  </a:txBody>
                  <a:tcPr marL="5800" marR="5800" marT="2900" marB="2900" anchor="ctr"/>
                </a:tc>
                <a:tc>
                  <a:txBody>
                    <a:bodyPr/>
                    <a:lstStyle/>
                    <a:p>
                      <a:pPr algn="ctr"/>
                      <a:r>
                        <a:rPr lang="en-GB" sz="800" dirty="0">
                          <a:solidFill>
                            <a:schemeClr val="accent6">
                              <a:lumMod val="50000"/>
                            </a:schemeClr>
                          </a:solidFill>
                          <a:latin typeface="Barlow" pitchFamily="2" charset="77"/>
                        </a:rPr>
                        <a:t>0.20116</a:t>
                      </a:r>
                    </a:p>
                  </a:txBody>
                  <a:tcPr marL="5800" marR="5800" marT="2900" marB="2900" anchor="ctr"/>
                </a:tc>
                <a:tc>
                  <a:txBody>
                    <a:bodyPr/>
                    <a:lstStyle/>
                    <a:p>
                      <a:pPr algn="ctr"/>
                      <a:r>
                        <a:rPr lang="en-GB" sz="800" dirty="0">
                          <a:solidFill>
                            <a:schemeClr val="accent6">
                              <a:lumMod val="50000"/>
                            </a:schemeClr>
                          </a:solidFill>
                          <a:latin typeface="Barlow" pitchFamily="2" charset="77"/>
                        </a:rPr>
                        <a:t>Do not reject Null Hypothesis</a:t>
                      </a:r>
                    </a:p>
                  </a:txBody>
                  <a:tcPr marL="5800" marR="5800" marT="2900" marB="2900" anchor="ctr"/>
                </a:tc>
                <a:extLst>
                  <a:ext uri="{0D108BD9-81ED-4DB2-BD59-A6C34878D82A}">
                    <a16:rowId xmlns:a16="http://schemas.microsoft.com/office/drawing/2014/main" val="1837223264"/>
                  </a:ext>
                </a:extLst>
              </a:tr>
            </a:tbl>
          </a:graphicData>
        </a:graphic>
      </p:graphicFrame>
    </p:spTree>
    <p:extLst>
      <p:ext uri="{BB962C8B-B14F-4D97-AF65-F5344CB8AC3E}">
        <p14:creationId xmlns:p14="http://schemas.microsoft.com/office/powerpoint/2010/main" val="1268713251"/>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9C64AA5-AE2C-084C-B907-D4BB1EB8EB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6" t="4795"/>
          <a:stretch/>
        </p:blipFill>
        <p:spPr bwMode="auto">
          <a:xfrm>
            <a:off x="1908810" y="914884"/>
            <a:ext cx="10205734" cy="56630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A lifetime view of Northwind’s orders</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8" name="Rectangular Callout 7">
            <a:extLst>
              <a:ext uri="{FF2B5EF4-FFF2-40B4-BE49-F238E27FC236}">
                <a16:creationId xmlns:a16="http://schemas.microsoft.com/office/drawing/2014/main" id="{8FD936F7-BE5F-124A-9231-2AFF1FB3C045}"/>
              </a:ext>
            </a:extLst>
          </p:cNvPr>
          <p:cNvSpPr/>
          <p:nvPr/>
        </p:nvSpPr>
        <p:spPr>
          <a:xfrm>
            <a:off x="1843779" y="905541"/>
            <a:ext cx="2306320" cy="1295742"/>
          </a:xfrm>
          <a:prstGeom prst="wedgeRectCallout">
            <a:avLst>
              <a:gd name="adj1" fmla="val 36149"/>
              <a:gd name="adj2" fmla="val 76300"/>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Each horizontal line represents the time line of one customer, and each circle represents an individual order that they have made. Circle size represents the value of that order.</a:t>
            </a:r>
            <a:r>
              <a:rPr lang="en-GB" sz="1200" dirty="0">
                <a:latin typeface="Barlow" pitchFamily="2" charset="77"/>
              </a:rPr>
              <a:t> </a:t>
            </a:r>
          </a:p>
        </p:txBody>
      </p:sp>
      <p:pic>
        <p:nvPicPr>
          <p:cNvPr id="12" name="Picture 6">
            <a:extLst>
              <a:ext uri="{FF2B5EF4-FFF2-40B4-BE49-F238E27FC236}">
                <a16:creationId xmlns:a16="http://schemas.microsoft.com/office/drawing/2014/main" id="{16CF57C9-CD0C-C241-909E-4D461F08D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8" t="4322" r="83094" b="88074"/>
          <a:stretch/>
        </p:blipFill>
        <p:spPr bwMode="auto">
          <a:xfrm>
            <a:off x="1786629" y="2611516"/>
            <a:ext cx="1543058" cy="5189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a:extLst>
              <a:ext uri="{FF2B5EF4-FFF2-40B4-BE49-F238E27FC236}">
                <a16:creationId xmlns:a16="http://schemas.microsoft.com/office/drawing/2014/main" id="{AB8F5611-B646-6C46-BF69-B76FAF4B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793" y="1101482"/>
            <a:ext cx="10086093" cy="53910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Northwind’s product portfolio</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10" name="Group 9">
            <a:extLst>
              <a:ext uri="{FF2B5EF4-FFF2-40B4-BE49-F238E27FC236}">
                <a16:creationId xmlns:a16="http://schemas.microsoft.com/office/drawing/2014/main" id="{813F40AD-26F7-9D45-A2D4-2A41043285FD}"/>
              </a:ext>
            </a:extLst>
          </p:cNvPr>
          <p:cNvGrpSpPr/>
          <p:nvPr/>
        </p:nvGrpSpPr>
        <p:grpSpPr>
          <a:xfrm>
            <a:off x="4601778" y="953590"/>
            <a:ext cx="2274981" cy="1062723"/>
            <a:chOff x="4601779" y="964100"/>
            <a:chExt cx="2580227" cy="1205314"/>
          </a:xfrm>
        </p:grpSpPr>
        <p:pic>
          <p:nvPicPr>
            <p:cNvPr id="9232" name="Picture 16" descr="Image result for Camembert Pierrot pack">
              <a:extLst>
                <a:ext uri="{FF2B5EF4-FFF2-40B4-BE49-F238E27FC236}">
                  <a16:creationId xmlns:a16="http://schemas.microsoft.com/office/drawing/2014/main" id="{C5DB900F-66CB-6F43-AA25-BDA5B6C9A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02" y="985120"/>
              <a:ext cx="1140370" cy="114037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CD87A89D-5FFF-814B-A04B-9DF14728344A}"/>
                </a:ext>
              </a:extLst>
            </p:cNvPr>
            <p:cNvSpPr/>
            <p:nvPr/>
          </p:nvSpPr>
          <p:spPr>
            <a:xfrm>
              <a:off x="4601779" y="964100"/>
              <a:ext cx="2580227" cy="1205314"/>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2"/>
                  </a:solidFill>
                  <a:latin typeface="Barlow Medium" pitchFamily="2" charset="77"/>
                </a:rPr>
                <a:t>Camembert Pierrot</a:t>
              </a:r>
            </a:p>
            <a:p>
              <a:pPr algn="ctr"/>
              <a:r>
                <a:rPr lang="en-GB" sz="1200" i="1" dirty="0">
                  <a:solidFill>
                    <a:schemeClr val="accent2"/>
                  </a:solidFill>
                  <a:latin typeface="Barlow Light" pitchFamily="2" charset="77"/>
                </a:rPr>
                <a:t>Total revenue: $46,825</a:t>
              </a:r>
            </a:p>
          </p:txBody>
        </p:sp>
      </p:grpSp>
      <p:grpSp>
        <p:nvGrpSpPr>
          <p:cNvPr id="6" name="Group 5">
            <a:extLst>
              <a:ext uri="{FF2B5EF4-FFF2-40B4-BE49-F238E27FC236}">
                <a16:creationId xmlns:a16="http://schemas.microsoft.com/office/drawing/2014/main" id="{DA07A224-A594-7B42-BBF1-89A15C68BC3E}"/>
              </a:ext>
            </a:extLst>
          </p:cNvPr>
          <p:cNvGrpSpPr/>
          <p:nvPr/>
        </p:nvGrpSpPr>
        <p:grpSpPr>
          <a:xfrm>
            <a:off x="7010399" y="3634338"/>
            <a:ext cx="2317991" cy="1062723"/>
            <a:chOff x="6283764" y="4399126"/>
            <a:chExt cx="2629008" cy="1205314"/>
          </a:xfrm>
        </p:grpSpPr>
        <p:pic>
          <p:nvPicPr>
            <p:cNvPr id="9234" name="Picture 18" descr="Image result for Thüringer Rostbratwurst pack">
              <a:extLst>
                <a:ext uri="{FF2B5EF4-FFF2-40B4-BE49-F238E27FC236}">
                  <a16:creationId xmlns:a16="http://schemas.microsoft.com/office/drawing/2014/main" id="{57ED0E9F-F1BC-6149-B634-622FFEA35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827" y="4484799"/>
              <a:ext cx="1031610" cy="1038582"/>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08EFBEB5-66DA-C441-8683-F5FEF013E1E7}"/>
                </a:ext>
              </a:extLst>
            </p:cNvPr>
            <p:cNvSpPr/>
            <p:nvPr/>
          </p:nvSpPr>
          <p:spPr>
            <a:xfrm>
              <a:off x="6283764" y="4399126"/>
              <a:ext cx="2629008" cy="1205314"/>
            </a:xfrm>
            <a:prstGeom prst="roundRect">
              <a:avLst>
                <a:gd name="adj" fmla="val 19798"/>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0" rtlCol="0" anchor="ctr"/>
            <a:lstStyle/>
            <a:p>
              <a:pPr algn="ctr"/>
              <a:r>
                <a:rPr lang="en-GB" sz="1200" dirty="0">
                  <a:solidFill>
                    <a:schemeClr val="accent3"/>
                  </a:solidFill>
                  <a:latin typeface="Barlow Medium" pitchFamily="2" charset="77"/>
                </a:rPr>
                <a:t>Thüringer Rostbratwurst</a:t>
              </a:r>
            </a:p>
            <a:p>
              <a:pPr algn="ctr"/>
              <a:r>
                <a:rPr lang="en-GB" sz="1200" i="1" dirty="0">
                  <a:solidFill>
                    <a:schemeClr val="accent3"/>
                  </a:solidFill>
                  <a:latin typeface="Barlow Light" pitchFamily="2" charset="77"/>
                </a:rPr>
                <a:t>Total revenue: $80,368</a:t>
              </a:r>
            </a:p>
          </p:txBody>
        </p:sp>
      </p:grpSp>
      <p:grpSp>
        <p:nvGrpSpPr>
          <p:cNvPr id="14" name="Group 13">
            <a:extLst>
              <a:ext uri="{FF2B5EF4-FFF2-40B4-BE49-F238E27FC236}">
                <a16:creationId xmlns:a16="http://schemas.microsoft.com/office/drawing/2014/main" id="{CF8BC1E7-B390-A44C-B61A-3FFCE45A3355}"/>
              </a:ext>
            </a:extLst>
          </p:cNvPr>
          <p:cNvGrpSpPr/>
          <p:nvPr/>
        </p:nvGrpSpPr>
        <p:grpSpPr>
          <a:xfrm>
            <a:off x="9588278" y="4813821"/>
            <a:ext cx="2039630" cy="1062723"/>
            <a:chOff x="9013052" y="4498510"/>
            <a:chExt cx="2159445" cy="1125151"/>
          </a:xfrm>
        </p:grpSpPr>
        <p:grpSp>
          <p:nvGrpSpPr>
            <p:cNvPr id="13" name="Group 12">
              <a:extLst>
                <a:ext uri="{FF2B5EF4-FFF2-40B4-BE49-F238E27FC236}">
                  <a16:creationId xmlns:a16="http://schemas.microsoft.com/office/drawing/2014/main" id="{02AA0290-CAF8-5343-85BA-DE596BC78A48}"/>
                </a:ext>
              </a:extLst>
            </p:cNvPr>
            <p:cNvGrpSpPr/>
            <p:nvPr/>
          </p:nvGrpSpPr>
          <p:grpSpPr>
            <a:xfrm>
              <a:off x="9133989" y="4658889"/>
              <a:ext cx="702040" cy="804395"/>
              <a:chOff x="9407258" y="4413801"/>
              <a:chExt cx="950185" cy="1088718"/>
            </a:xfrm>
          </p:grpSpPr>
          <p:pic>
            <p:nvPicPr>
              <p:cNvPr id="9226" name="Picture 10" descr="https://www.avenuedesvins.fr.fasterimage.io/10467-thickbox_default/cuvee-premieres-cotes-de-blaye.jpg">
                <a:extLst>
                  <a:ext uri="{FF2B5EF4-FFF2-40B4-BE49-F238E27FC236}">
                    <a16:creationId xmlns:a16="http://schemas.microsoft.com/office/drawing/2014/main" id="{114D9119-FC20-184C-9D63-24630D242A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407258"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s://www.avenuedesvins.fr.fasterimage.io/10467-thickbox_default/cuvee-premieres-cotes-de-blaye.jpg">
                <a:extLst>
                  <a:ext uri="{FF2B5EF4-FFF2-40B4-BE49-F238E27FC236}">
                    <a16:creationId xmlns:a16="http://schemas.microsoft.com/office/drawing/2014/main" id="{B449043D-FF74-8F45-9788-4A30A0E6F6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972782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www.avenuedesvins.fr.fasterimage.io/10467-thickbox_default/cuvee-premieres-cotes-de-blaye.jpg">
                <a:extLst>
                  <a:ext uri="{FF2B5EF4-FFF2-40B4-BE49-F238E27FC236}">
                    <a16:creationId xmlns:a16="http://schemas.microsoft.com/office/drawing/2014/main" id="{F10F3F43-11C5-144D-A56D-A667095A19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574" r="34511"/>
              <a:stretch/>
            </p:blipFill>
            <p:spPr bwMode="auto">
              <a:xfrm>
                <a:off x="10042633" y="4413801"/>
                <a:ext cx="314810" cy="108871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ounded Rectangle 32">
              <a:extLst>
                <a:ext uri="{FF2B5EF4-FFF2-40B4-BE49-F238E27FC236}">
                  <a16:creationId xmlns:a16="http://schemas.microsoft.com/office/drawing/2014/main" id="{180080A7-FD35-E943-8A98-4E66DEC3B63D}"/>
                </a:ext>
              </a:extLst>
            </p:cNvPr>
            <p:cNvSpPr/>
            <p:nvPr/>
          </p:nvSpPr>
          <p:spPr>
            <a:xfrm>
              <a:off x="9013052" y="4498510"/>
              <a:ext cx="2159445" cy="1125151"/>
            </a:xfrm>
            <a:prstGeom prst="roundRect">
              <a:avLst>
                <a:gd name="adj" fmla="val 19798"/>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827999" rtlCol="0" anchor="ctr"/>
            <a:lstStyle/>
            <a:p>
              <a:pPr algn="ctr"/>
              <a:r>
                <a:rPr lang="en-GB" sz="1200" dirty="0">
                  <a:solidFill>
                    <a:schemeClr val="accent1"/>
                  </a:solidFill>
                  <a:latin typeface="Barlow Medium" pitchFamily="2" charset="77"/>
                </a:rPr>
                <a:t>Côte de Blaye</a:t>
              </a:r>
            </a:p>
            <a:p>
              <a:pPr algn="ctr"/>
              <a:r>
                <a:rPr lang="en-GB" sz="1200" i="1" dirty="0">
                  <a:solidFill>
                    <a:schemeClr val="accent1"/>
                  </a:solidFill>
                  <a:latin typeface="Barlow Light" pitchFamily="2" charset="77"/>
                </a:rPr>
                <a:t>Total revenue: $141,397</a:t>
              </a:r>
            </a:p>
          </p:txBody>
        </p:sp>
      </p:grpSp>
      <p:grpSp>
        <p:nvGrpSpPr>
          <p:cNvPr id="15" name="Group 14">
            <a:extLst>
              <a:ext uri="{FF2B5EF4-FFF2-40B4-BE49-F238E27FC236}">
                <a16:creationId xmlns:a16="http://schemas.microsoft.com/office/drawing/2014/main" id="{D0FDCC33-A2C0-A645-ADDE-3CD9B664D54C}"/>
              </a:ext>
            </a:extLst>
          </p:cNvPr>
          <p:cNvGrpSpPr/>
          <p:nvPr/>
        </p:nvGrpSpPr>
        <p:grpSpPr>
          <a:xfrm>
            <a:off x="6262220" y="2185623"/>
            <a:ext cx="1888169" cy="1062723"/>
            <a:chOff x="5715506" y="2364015"/>
            <a:chExt cx="1999087" cy="1125151"/>
          </a:xfrm>
        </p:grpSpPr>
        <p:sp>
          <p:nvSpPr>
            <p:cNvPr id="22" name="Rounded Rectangle 21">
              <a:extLst>
                <a:ext uri="{FF2B5EF4-FFF2-40B4-BE49-F238E27FC236}">
                  <a16:creationId xmlns:a16="http://schemas.microsoft.com/office/drawing/2014/main" id="{E0B90C36-28A4-1042-89B8-461C9A407FBE}"/>
                </a:ext>
              </a:extLst>
            </p:cNvPr>
            <p:cNvSpPr/>
            <p:nvPr/>
          </p:nvSpPr>
          <p:spPr>
            <a:xfrm>
              <a:off x="5715506" y="2364015"/>
              <a:ext cx="1999087" cy="1125151"/>
            </a:xfrm>
            <a:prstGeom prst="roundRect">
              <a:avLst>
                <a:gd name="adj" fmla="val 1979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4000" rtlCol="0" anchor="ctr"/>
            <a:lstStyle/>
            <a:p>
              <a:pPr algn="ctr"/>
              <a:r>
                <a:rPr lang="en-GB" sz="1200" dirty="0">
                  <a:solidFill>
                    <a:schemeClr val="accent2"/>
                  </a:solidFill>
                  <a:latin typeface="Barlow Medium" pitchFamily="2" charset="77"/>
                </a:rPr>
                <a:t>Raclette Courdavault</a:t>
              </a:r>
            </a:p>
            <a:p>
              <a:pPr algn="ctr"/>
              <a:r>
                <a:rPr lang="en-GB" sz="1200" i="1" dirty="0">
                  <a:solidFill>
                    <a:schemeClr val="accent2"/>
                  </a:solidFill>
                  <a:latin typeface="Barlow Light" pitchFamily="2" charset="77"/>
                </a:rPr>
                <a:t>Total revenue: $71,151</a:t>
              </a:r>
            </a:p>
          </p:txBody>
        </p:sp>
        <p:pic>
          <p:nvPicPr>
            <p:cNvPr id="9236" name="Picture 20" descr="Image result for Raclette cheese pack">
              <a:extLst>
                <a:ext uri="{FF2B5EF4-FFF2-40B4-BE49-F238E27FC236}">
                  <a16:creationId xmlns:a16="http://schemas.microsoft.com/office/drawing/2014/main" id="{DF0D7A97-C9AE-9E40-9B3E-06254009943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27" r="23145"/>
            <a:stretch/>
          </p:blipFill>
          <p:spPr bwMode="auto">
            <a:xfrm>
              <a:off x="5864771" y="2443077"/>
              <a:ext cx="525517" cy="9762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Elbow Connector 16">
            <a:extLst>
              <a:ext uri="{FF2B5EF4-FFF2-40B4-BE49-F238E27FC236}">
                <a16:creationId xmlns:a16="http://schemas.microsoft.com/office/drawing/2014/main" id="{C40EE5AF-89D2-0B48-A186-D26D9E1D617C}"/>
              </a:ext>
            </a:extLst>
          </p:cNvPr>
          <p:cNvCxnSpPr>
            <a:cxnSpLocks/>
          </p:cNvCxnSpPr>
          <p:nvPr/>
        </p:nvCxnSpPr>
        <p:spPr>
          <a:xfrm rot="10800000" flipV="1">
            <a:off x="3436886" y="1240221"/>
            <a:ext cx="1164893" cy="275946"/>
          </a:xfrm>
          <a:prstGeom prst="bentConnector3">
            <a:avLst>
              <a:gd name="adj1" fmla="val 77068"/>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a:extLst>
              <a:ext uri="{FF2B5EF4-FFF2-40B4-BE49-F238E27FC236}">
                <a16:creationId xmlns:a16="http://schemas.microsoft.com/office/drawing/2014/main" id="{5F4F3D10-3A30-104A-A638-7F6EE3787A10}"/>
              </a:ext>
            </a:extLst>
          </p:cNvPr>
          <p:cNvCxnSpPr>
            <a:cxnSpLocks/>
          </p:cNvCxnSpPr>
          <p:nvPr/>
        </p:nvCxnSpPr>
        <p:spPr>
          <a:xfrm flipH="1">
            <a:off x="6567055" y="3993930"/>
            <a:ext cx="443345" cy="0"/>
          </a:xfrm>
          <a:prstGeom prst="lin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Elbow Connector 43">
            <a:extLst>
              <a:ext uri="{FF2B5EF4-FFF2-40B4-BE49-F238E27FC236}">
                <a16:creationId xmlns:a16="http://schemas.microsoft.com/office/drawing/2014/main" id="{6C91BFEC-13BC-D647-8A6B-8E432F648E9C}"/>
              </a:ext>
            </a:extLst>
          </p:cNvPr>
          <p:cNvCxnSpPr>
            <a:cxnSpLocks/>
          </p:cNvCxnSpPr>
          <p:nvPr/>
        </p:nvCxnSpPr>
        <p:spPr>
          <a:xfrm rot="10800000">
            <a:off x="4048125" y="1867468"/>
            <a:ext cx="2214094" cy="688033"/>
          </a:xfrm>
          <a:prstGeom prst="bentConnector3">
            <a:avLst>
              <a:gd name="adj1" fmla="val 10011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nvGrpSpPr>
          <p:cNvPr id="41" name="Group 40">
            <a:extLst>
              <a:ext uri="{FF2B5EF4-FFF2-40B4-BE49-F238E27FC236}">
                <a16:creationId xmlns:a16="http://schemas.microsoft.com/office/drawing/2014/main" id="{32642DEA-4463-4A4B-81D1-352D8164F914}"/>
              </a:ext>
            </a:extLst>
          </p:cNvPr>
          <p:cNvGrpSpPr/>
          <p:nvPr/>
        </p:nvGrpSpPr>
        <p:grpSpPr>
          <a:xfrm>
            <a:off x="4437026" y="2809841"/>
            <a:ext cx="1583732" cy="1062723"/>
            <a:chOff x="4910675" y="4969324"/>
            <a:chExt cx="1676766" cy="1125151"/>
          </a:xfrm>
        </p:grpSpPr>
        <p:pic>
          <p:nvPicPr>
            <p:cNvPr id="9238" name="Picture 22" descr="Image result for Tarte au sucre pack">
              <a:extLst>
                <a:ext uri="{FF2B5EF4-FFF2-40B4-BE49-F238E27FC236}">
                  <a16:creationId xmlns:a16="http://schemas.microsoft.com/office/drawing/2014/main" id="{36E87DDE-B245-144F-94F5-A93E11EFD0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19" t="5601" r="23681" b="2820"/>
            <a:stretch/>
          </p:blipFill>
          <p:spPr bwMode="auto">
            <a:xfrm>
              <a:off x="4993338" y="5147827"/>
              <a:ext cx="761510" cy="768147"/>
            </a:xfrm>
            <a:prstGeom prst="rect">
              <a:avLst/>
            </a:prstGeom>
            <a:noFill/>
            <a:extLst>
              <a:ext uri="{909E8E84-426E-40DD-AFC4-6F175D3DCCD1}">
                <a14:hiddenFill xmlns:a14="http://schemas.microsoft.com/office/drawing/2010/main">
                  <a:solidFill>
                    <a:srgbClr val="FFFFFF"/>
                  </a:solidFill>
                </a14:hiddenFill>
              </a:ext>
            </a:extLst>
          </p:spPr>
        </p:pic>
        <p:sp>
          <p:nvSpPr>
            <p:cNvPr id="54" name="Rounded Rectangle 53">
              <a:extLst>
                <a:ext uri="{FF2B5EF4-FFF2-40B4-BE49-F238E27FC236}">
                  <a16:creationId xmlns:a16="http://schemas.microsoft.com/office/drawing/2014/main" id="{F283CC5D-8C39-DF45-9C4F-03B60324DB97}"/>
                </a:ext>
              </a:extLst>
            </p:cNvPr>
            <p:cNvSpPr/>
            <p:nvPr/>
          </p:nvSpPr>
          <p:spPr>
            <a:xfrm>
              <a:off x="4910675" y="4969324"/>
              <a:ext cx="1676766" cy="1125151"/>
            </a:xfrm>
            <a:prstGeom prst="roundRect">
              <a:avLst>
                <a:gd name="adj" fmla="val 19798"/>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27999" rIns="0" rtlCol="0" anchor="ctr"/>
            <a:lstStyle/>
            <a:p>
              <a:pPr algn="ctr"/>
              <a:r>
                <a:rPr lang="en-GB" sz="1200" dirty="0">
                  <a:solidFill>
                    <a:schemeClr val="tx2"/>
                  </a:solidFill>
                  <a:latin typeface="Barlow Medium" pitchFamily="2" charset="77"/>
                </a:rPr>
                <a:t>Tarte au Sucre</a:t>
              </a:r>
            </a:p>
            <a:p>
              <a:pPr algn="ctr"/>
              <a:r>
                <a:rPr lang="en-GB" sz="1200" i="1" dirty="0">
                  <a:solidFill>
                    <a:schemeClr val="tx2"/>
                  </a:solidFill>
                  <a:latin typeface="Barlow Light" pitchFamily="2" charset="77"/>
                </a:rPr>
                <a:t>Total revenue: $47,234</a:t>
              </a:r>
            </a:p>
          </p:txBody>
        </p:sp>
      </p:grpSp>
      <p:cxnSp>
        <p:nvCxnSpPr>
          <p:cNvPr id="58" name="Straight Connector 57">
            <a:extLst>
              <a:ext uri="{FF2B5EF4-FFF2-40B4-BE49-F238E27FC236}">
                <a16:creationId xmlns:a16="http://schemas.microsoft.com/office/drawing/2014/main" id="{FDA3213B-B315-EB4E-A6BA-E7235B3723C3}"/>
              </a:ext>
            </a:extLst>
          </p:cNvPr>
          <p:cNvCxnSpPr>
            <a:cxnSpLocks/>
          </p:cNvCxnSpPr>
          <p:nvPr/>
        </p:nvCxnSpPr>
        <p:spPr>
          <a:xfrm flipH="1">
            <a:off x="3958757" y="2994315"/>
            <a:ext cx="478269" cy="0"/>
          </a:xfrm>
          <a:prstGeom prst="lin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179748D6-7D9E-1844-8CA4-A6A4D6FDC553}"/>
              </a:ext>
            </a:extLst>
          </p:cNvPr>
          <p:cNvCxnSpPr>
            <a:cxnSpLocks/>
          </p:cNvCxnSpPr>
          <p:nvPr/>
        </p:nvCxnSpPr>
        <p:spPr>
          <a:xfrm flipH="1">
            <a:off x="11274985" y="4537635"/>
            <a:ext cx="1" cy="267221"/>
          </a:xfrm>
          <a:prstGeom prst="lin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48" name="TextBox 47">
            <a:extLst>
              <a:ext uri="{FF2B5EF4-FFF2-40B4-BE49-F238E27FC236}">
                <a16:creationId xmlns:a16="http://schemas.microsoft.com/office/drawing/2014/main" id="{3D41F8AB-30C8-3440-83E3-0A0608401D86}"/>
              </a:ext>
            </a:extLst>
          </p:cNvPr>
          <p:cNvSpPr txBox="1"/>
          <p:nvPr/>
        </p:nvSpPr>
        <p:spPr>
          <a:xfrm>
            <a:off x="2224080" y="1137307"/>
            <a:ext cx="847406" cy="378860"/>
          </a:xfrm>
          <a:prstGeom prst="rect">
            <a:avLst/>
          </a:prstGeom>
          <a:noFill/>
        </p:spPr>
        <p:txBody>
          <a:bodyPr wrap="square" rtlCol="0">
            <a:noAutofit/>
          </a:bodyPr>
          <a:lstStyle/>
          <a:p>
            <a:r>
              <a:rPr lang="en-GB" sz="800" dirty="0">
                <a:solidFill>
                  <a:schemeClr val="accent6"/>
                </a:solidFill>
                <a:latin typeface="Barlow Light" pitchFamily="2" charset="77"/>
              </a:rPr>
              <a:t>Bubble size = Total revenue generated by product</a:t>
            </a:r>
          </a:p>
        </p:txBody>
      </p:sp>
    </p:spTree>
    <p:extLst>
      <p:ext uri="{BB962C8B-B14F-4D97-AF65-F5344CB8AC3E}">
        <p14:creationId xmlns:p14="http://schemas.microsoft.com/office/powerpoint/2010/main" val="3133666775"/>
      </p:ext>
    </p:extLst>
  </p:cSld>
  <p:clrMapOvr>
    <a:masterClrMapping/>
  </p:clrMapOvr>
  <p:transition>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Northwind customer engagement</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18</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6" name="Group 5">
            <a:extLst>
              <a:ext uri="{FF2B5EF4-FFF2-40B4-BE49-F238E27FC236}">
                <a16:creationId xmlns:a16="http://schemas.microsoft.com/office/drawing/2014/main" id="{B56D7F11-6E46-FB44-BD2C-44CFFE8D1DE3}"/>
              </a:ext>
            </a:extLst>
          </p:cNvPr>
          <p:cNvGrpSpPr/>
          <p:nvPr/>
        </p:nvGrpSpPr>
        <p:grpSpPr>
          <a:xfrm>
            <a:off x="1815086" y="1027910"/>
            <a:ext cx="9938330" cy="5470128"/>
            <a:chOff x="1711220" y="1120867"/>
            <a:chExt cx="9938330" cy="5470128"/>
          </a:xfrm>
        </p:grpSpPr>
        <p:pic>
          <p:nvPicPr>
            <p:cNvPr id="13320" name="Picture 8">
              <a:extLst>
                <a:ext uri="{FF2B5EF4-FFF2-40B4-BE49-F238E27FC236}">
                  <a16:creationId xmlns:a16="http://schemas.microsoft.com/office/drawing/2014/main" id="{0852D1DF-18C7-F44C-BFA2-202D681D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20" y="1120867"/>
              <a:ext cx="4916785" cy="5470128"/>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744FFD2B-3228-0749-82BC-5AF6425E3A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0296" y="1120867"/>
              <a:ext cx="4719254" cy="5470128"/>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ular Callout 21">
            <a:extLst>
              <a:ext uri="{FF2B5EF4-FFF2-40B4-BE49-F238E27FC236}">
                <a16:creationId xmlns:a16="http://schemas.microsoft.com/office/drawing/2014/main" id="{D3F7E909-48B9-1442-BAFF-CADC4147C0A2}"/>
              </a:ext>
            </a:extLst>
          </p:cNvPr>
          <p:cNvSpPr/>
          <p:nvPr/>
        </p:nvSpPr>
        <p:spPr>
          <a:xfrm>
            <a:off x="3808260" y="1911095"/>
            <a:ext cx="1586700" cy="960121"/>
          </a:xfrm>
          <a:prstGeom prst="wedgeRectCallout">
            <a:avLst>
              <a:gd name="adj1" fmla="val -41279"/>
              <a:gd name="adj2" fmla="val 81951"/>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The majority of customers make an order on average every 30-60 days</a:t>
            </a:r>
            <a:endParaRPr lang="en-GB" sz="1200" dirty="0">
              <a:latin typeface="Barlow" pitchFamily="2" charset="77"/>
            </a:endParaRPr>
          </a:p>
        </p:txBody>
      </p:sp>
      <p:sp>
        <p:nvSpPr>
          <p:cNvPr id="24" name="Rectangular Callout 23">
            <a:extLst>
              <a:ext uri="{FF2B5EF4-FFF2-40B4-BE49-F238E27FC236}">
                <a16:creationId xmlns:a16="http://schemas.microsoft.com/office/drawing/2014/main" id="{60BB1BDE-10D9-EE44-A1BF-C90BBD10FED0}"/>
              </a:ext>
            </a:extLst>
          </p:cNvPr>
          <p:cNvSpPr/>
          <p:nvPr/>
        </p:nvSpPr>
        <p:spPr>
          <a:xfrm>
            <a:off x="10023132" y="3399609"/>
            <a:ext cx="1730284" cy="1172392"/>
          </a:xfrm>
          <a:prstGeom prst="wedgeRectCallout">
            <a:avLst>
              <a:gd name="adj1" fmla="val -71269"/>
              <a:gd name="adj2" fmla="val -24908"/>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2"/>
                </a:solidFill>
                <a:latin typeface="Barlow" pitchFamily="2" charset="77"/>
              </a:rPr>
              <a:t>Over 60% of customers made an order in the last 30 days, and over 75% made an order in the last 60 days.</a:t>
            </a:r>
            <a:endParaRPr lang="en-GB" sz="1200" dirty="0">
              <a:latin typeface="Barlow" pitchFamily="2" charset="77"/>
            </a:endParaRPr>
          </a:p>
        </p:txBody>
      </p:sp>
    </p:spTree>
    <p:extLst>
      <p:ext uri="{BB962C8B-B14F-4D97-AF65-F5344CB8AC3E}">
        <p14:creationId xmlns:p14="http://schemas.microsoft.com/office/powerpoint/2010/main" val="397435403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pic>
        <p:nvPicPr>
          <p:cNvPr id="5" name="Picture 2" descr="https://images.japancentre.com/photos/pics/28/original/07.jpg?1508145537">
            <a:extLst>
              <a:ext uri="{FF2B5EF4-FFF2-40B4-BE49-F238E27FC236}">
                <a16:creationId xmlns:a16="http://schemas.microsoft.com/office/drawing/2014/main" id="{40BFF4B6-29D7-3D49-9DC9-F00CE38D4A25}"/>
              </a:ext>
            </a:extLst>
          </p:cNvPr>
          <p:cNvPicPr>
            <a:picLocks noChangeAspect="1" noChangeArrowheads="1"/>
          </p:cNvPicPr>
          <p:nvPr/>
        </p:nvPicPr>
        <p:blipFill rotWithShape="1">
          <a:blip r:embed="rId2">
            <a:extLst>
              <a:ext uri="{BEBA8EAE-BF5A-486C-A8C5-ECC9F3942E4B}">
                <a14:imgProps xmlns:a14="http://schemas.microsoft.com/office/drawing/2010/main">
                  <a14:imgLayer>
                    <a14:imgEffect>
                      <a14:colorTemperature colorTemp="6003"/>
                    </a14:imgEffect>
                    <a14:imgEffect>
                      <a14:saturation sat="114000"/>
                    </a14:imgEffect>
                    <a14:imgEffect>
                      <a14:brightnessContrast bright="2000"/>
                    </a14:imgEffect>
                  </a14:imgLayer>
                </a14:imgProps>
              </a:ext>
              <a:ext uri="{28A0092B-C50C-407E-A947-70E740481C1C}">
                <a14:useLocalDpi xmlns:a14="http://schemas.microsoft.com/office/drawing/2010/main" val="0"/>
              </a:ext>
            </a:extLst>
          </a:blip>
          <a:srcRect l="45714" r="6539"/>
          <a:stretch/>
        </p:blipFill>
        <p:spPr bwMode="auto">
          <a:xfrm>
            <a:off x="7280223" y="0"/>
            <a:ext cx="491177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CB91’s findings:</a:t>
            </a:r>
          </a:p>
          <a:p>
            <a:pPr lvl="1">
              <a:buFont typeface="System Font Regular"/>
              <a:buChar char="-"/>
            </a:pPr>
            <a:r>
              <a:rPr lang="en-GB" dirty="0">
                <a:solidFill>
                  <a:schemeClr val="accent1"/>
                </a:solidFill>
              </a:rPr>
              <a:t>Customer quality by region</a:t>
            </a:r>
          </a:p>
          <a:p>
            <a:pPr lvl="1">
              <a:buFont typeface="System Font Regular"/>
              <a:buChar char="-"/>
            </a:pPr>
            <a:r>
              <a:rPr lang="en-US" dirty="0">
                <a:solidFill>
                  <a:schemeClr val="accent1"/>
                </a:solidFill>
              </a:rPr>
              <a:t>Effects of discounting</a:t>
            </a:r>
          </a:p>
          <a:p>
            <a:pPr lvl="1">
              <a:buFont typeface="System Font Regular"/>
              <a:buChar char="-"/>
            </a:pPr>
            <a:r>
              <a:rPr lang="en-GB" dirty="0">
                <a:solidFill>
                  <a:schemeClr val="accent1"/>
                </a:solidFill>
              </a:rPr>
              <a:t>Increasing order frequency</a:t>
            </a:r>
          </a:p>
          <a:p>
            <a:pPr lvl="1">
              <a:buFont typeface="System Font Regular"/>
              <a:buChar char="-"/>
            </a:pPr>
            <a:r>
              <a:rPr lang="en-US" dirty="0">
                <a:solidFill>
                  <a:schemeClr val="accent1"/>
                </a:solidFill>
              </a:rPr>
              <a:t>Cost of shipping firms</a:t>
            </a: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Northwind’s monthly revenues have grown quickly in the last 6 months</a:t>
            </a:r>
          </a:p>
          <a:p>
            <a:pPr>
              <a:spcBef>
                <a:spcPts val="1800"/>
              </a:spcBef>
              <a:spcAft>
                <a:spcPts val="0"/>
              </a:spcAft>
            </a:pPr>
            <a:r>
              <a:rPr lang="en-US" sz="2400" dirty="0"/>
              <a:t>This is due to an increase in the number of customers, and geographic expansion</a:t>
            </a:r>
          </a:p>
          <a:p>
            <a:pPr>
              <a:spcBef>
                <a:spcPts val="1800"/>
              </a:spcBef>
              <a:spcAft>
                <a:spcPts val="0"/>
              </a:spcAft>
            </a:pPr>
            <a:r>
              <a:rPr lang="en-US" sz="2400" dirty="0"/>
              <a:t>However, average revenue per customer is variable, and flat on average</a:t>
            </a:r>
          </a:p>
          <a:p>
            <a:pPr>
              <a:spcBef>
                <a:spcPts val="1800"/>
              </a:spcBef>
              <a:spcAft>
                <a:spcPts val="0"/>
              </a:spcAft>
            </a:pPr>
            <a:r>
              <a:rPr lang="en-US" sz="2400" dirty="0"/>
              <a:t>Northwind should explore all potential opportunities to improve profitability</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grpSp>
        <p:nvGrpSpPr>
          <p:cNvPr id="3" name="Group 2">
            <a:extLst>
              <a:ext uri="{FF2B5EF4-FFF2-40B4-BE49-F238E27FC236}">
                <a16:creationId xmlns:a16="http://schemas.microsoft.com/office/drawing/2014/main" id="{9AE2A60B-0B87-EE4B-B306-7D80CCF552AD}"/>
              </a:ext>
            </a:extLst>
          </p:cNvPr>
          <p:cNvGrpSpPr/>
          <p:nvPr/>
        </p:nvGrpSpPr>
        <p:grpSpPr>
          <a:xfrm>
            <a:off x="6092190" y="385645"/>
            <a:ext cx="5809706" cy="6180554"/>
            <a:chOff x="6310004" y="488515"/>
            <a:chExt cx="5511882" cy="5863719"/>
          </a:xfrm>
        </p:grpSpPr>
        <p:pic>
          <p:nvPicPr>
            <p:cNvPr id="1028" name="Picture 4">
              <a:extLst>
                <a:ext uri="{FF2B5EF4-FFF2-40B4-BE49-F238E27FC236}">
                  <a16:creationId xmlns:a16="http://schemas.microsoft.com/office/drawing/2014/main" id="{76FEF060-EA0C-3E43-8E0C-472295F8F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0004" y="488515"/>
              <a:ext cx="5511882" cy="180374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8D7FCFBC-6C55-BC4C-8523-15AE4A989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04" y="2516103"/>
              <a:ext cx="5511882" cy="18009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A2490F8-A13A-D442-93EA-C8DC4E7D2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0004" y="4540854"/>
              <a:ext cx="5511882" cy="18113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5D4C5E-214E-644D-ACCD-23F81F64D3C5}"/>
              </a:ext>
            </a:extLst>
          </p:cNvPr>
          <p:cNvSpPr>
            <a:spLocks noGrp="1"/>
          </p:cNvSpPr>
          <p:nvPr>
            <p:ph type="sldNum" sz="quarter" idx="12"/>
          </p:nvPr>
        </p:nvSpPr>
        <p:spPr/>
        <p:txBody>
          <a:bodyPr/>
          <a:lstStyle/>
          <a:p>
            <a:fld id="{8E8172A1-F9DC-4C46-BE7C-DD506D7316EF}" type="slidenum">
              <a:rPr lang="en-US" smtClean="0"/>
              <a:pPr/>
              <a:t>3</a:t>
            </a:fld>
            <a:endParaRPr lang="en-US" dirty="0"/>
          </a:p>
        </p:txBody>
      </p:sp>
      <p:sp>
        <p:nvSpPr>
          <p:cNvPr id="5" name="Rectangle 4">
            <a:extLst>
              <a:ext uri="{FF2B5EF4-FFF2-40B4-BE49-F238E27FC236}">
                <a16:creationId xmlns:a16="http://schemas.microsoft.com/office/drawing/2014/main" id="{0D610898-B813-EF4F-A3B4-D7C65C471D66}"/>
              </a:ext>
            </a:extLst>
          </p:cNvPr>
          <p:cNvSpPr/>
          <p:nvPr/>
        </p:nvSpPr>
        <p:spPr>
          <a:xfrm>
            <a:off x="351168" y="2671102"/>
            <a:ext cx="1860230" cy="12382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1" dirty="0">
                <a:latin typeface="Barlow Light" pitchFamily="2" charset="77"/>
              </a:rPr>
              <a:t>Business Profit</a:t>
            </a:r>
          </a:p>
        </p:txBody>
      </p:sp>
      <p:sp>
        <p:nvSpPr>
          <p:cNvPr id="8" name="Rectangle 7">
            <a:extLst>
              <a:ext uri="{FF2B5EF4-FFF2-40B4-BE49-F238E27FC236}">
                <a16:creationId xmlns:a16="http://schemas.microsoft.com/office/drawing/2014/main" id="{BEB6D679-B7D2-BF45-B592-53F78DBC28A1}"/>
              </a:ext>
            </a:extLst>
          </p:cNvPr>
          <p:cNvSpPr/>
          <p:nvPr/>
        </p:nvSpPr>
        <p:spPr>
          <a:xfrm>
            <a:off x="1457647" y="1244137"/>
            <a:ext cx="1378594" cy="6986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1" dirty="0">
                <a:latin typeface="Barlow Light" pitchFamily="2" charset="77"/>
              </a:rPr>
              <a:t>Revenue</a:t>
            </a:r>
          </a:p>
        </p:txBody>
      </p:sp>
      <p:sp>
        <p:nvSpPr>
          <p:cNvPr id="9" name="Rectangle 8">
            <a:extLst>
              <a:ext uri="{FF2B5EF4-FFF2-40B4-BE49-F238E27FC236}">
                <a16:creationId xmlns:a16="http://schemas.microsoft.com/office/drawing/2014/main" id="{228EA03F-0568-4C4D-9CA5-205180258AA6}"/>
              </a:ext>
            </a:extLst>
          </p:cNvPr>
          <p:cNvSpPr/>
          <p:nvPr/>
        </p:nvSpPr>
        <p:spPr>
          <a:xfrm>
            <a:off x="1457647" y="4637660"/>
            <a:ext cx="1378594" cy="6986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1" dirty="0">
                <a:latin typeface="Barlow Light" pitchFamily="2" charset="77"/>
              </a:rPr>
              <a:t>Cost</a:t>
            </a:r>
          </a:p>
        </p:txBody>
      </p:sp>
      <p:cxnSp>
        <p:nvCxnSpPr>
          <p:cNvPr id="11" name="Elbow Connector 10">
            <a:extLst>
              <a:ext uri="{FF2B5EF4-FFF2-40B4-BE49-F238E27FC236}">
                <a16:creationId xmlns:a16="http://schemas.microsoft.com/office/drawing/2014/main" id="{7105B95E-658D-4D47-8314-D1ABD313568C}"/>
              </a:ext>
            </a:extLst>
          </p:cNvPr>
          <p:cNvCxnSpPr>
            <a:cxnSpLocks/>
            <a:stCxn id="5" idx="0"/>
            <a:endCxn id="8" idx="1"/>
          </p:cNvCxnSpPr>
          <p:nvPr/>
        </p:nvCxnSpPr>
        <p:spPr>
          <a:xfrm rot="5400000" flipH="1" flipV="1">
            <a:off x="830635" y="2044092"/>
            <a:ext cx="1077659" cy="176365"/>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0036412F-21DA-5242-AC93-442ED3613E1E}"/>
              </a:ext>
            </a:extLst>
          </p:cNvPr>
          <p:cNvCxnSpPr>
            <a:cxnSpLocks/>
            <a:stCxn id="5" idx="2"/>
            <a:endCxn id="9" idx="1"/>
          </p:cNvCxnSpPr>
          <p:nvPr/>
        </p:nvCxnSpPr>
        <p:spPr>
          <a:xfrm rot="16200000" flipH="1">
            <a:off x="830635" y="4359954"/>
            <a:ext cx="1077659" cy="176365"/>
          </a:xfrm>
          <a:prstGeom prst="bentConnector2">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DE8DAD1-8DF5-EA48-AA7B-7D1D0804FD69}"/>
              </a:ext>
            </a:extLst>
          </p:cNvPr>
          <p:cNvSpPr/>
          <p:nvPr/>
        </p:nvSpPr>
        <p:spPr>
          <a:xfrm>
            <a:off x="3394767" y="779488"/>
            <a:ext cx="2019153"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Customer base</a:t>
            </a:r>
          </a:p>
        </p:txBody>
      </p:sp>
      <p:sp>
        <p:nvSpPr>
          <p:cNvPr id="23" name="Rectangle 22">
            <a:extLst>
              <a:ext uri="{FF2B5EF4-FFF2-40B4-BE49-F238E27FC236}">
                <a16:creationId xmlns:a16="http://schemas.microsoft.com/office/drawing/2014/main" id="{A80B9EE2-047E-FF49-9BC9-D1BDDD874ED3}"/>
              </a:ext>
            </a:extLst>
          </p:cNvPr>
          <p:cNvSpPr/>
          <p:nvPr/>
        </p:nvSpPr>
        <p:spPr>
          <a:xfrm>
            <a:off x="3394767" y="2051695"/>
            <a:ext cx="2019153"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Revenue per customer</a:t>
            </a:r>
          </a:p>
        </p:txBody>
      </p:sp>
      <p:cxnSp>
        <p:nvCxnSpPr>
          <p:cNvPr id="24" name="Elbow Connector 23">
            <a:extLst>
              <a:ext uri="{FF2B5EF4-FFF2-40B4-BE49-F238E27FC236}">
                <a16:creationId xmlns:a16="http://schemas.microsoft.com/office/drawing/2014/main" id="{CD43718A-575A-D24E-8E11-30B24F5803C8}"/>
              </a:ext>
            </a:extLst>
          </p:cNvPr>
          <p:cNvCxnSpPr>
            <a:cxnSpLocks/>
            <a:stCxn id="22" idx="1"/>
            <a:endCxn id="8" idx="3"/>
          </p:cNvCxnSpPr>
          <p:nvPr/>
        </p:nvCxnSpPr>
        <p:spPr>
          <a:xfrm rot="10800000" flipV="1">
            <a:off x="2836242" y="1218938"/>
            <a:ext cx="558526" cy="37450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A84C8F4D-87C9-394A-BE3D-4D919CA20764}"/>
              </a:ext>
            </a:extLst>
          </p:cNvPr>
          <p:cNvCxnSpPr>
            <a:cxnSpLocks/>
            <a:stCxn id="23" idx="1"/>
            <a:endCxn id="8" idx="3"/>
          </p:cNvCxnSpPr>
          <p:nvPr/>
        </p:nvCxnSpPr>
        <p:spPr>
          <a:xfrm rot="10800000">
            <a:off x="2836242" y="1593444"/>
            <a:ext cx="558526" cy="897701"/>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142F59E-AA52-5445-AA1A-DDC3919CDC17}"/>
              </a:ext>
            </a:extLst>
          </p:cNvPr>
          <p:cNvSpPr/>
          <p:nvPr/>
        </p:nvSpPr>
        <p:spPr>
          <a:xfrm>
            <a:off x="5972444" y="1407035"/>
            <a:ext cx="2038698"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Revenue per order</a:t>
            </a:r>
          </a:p>
        </p:txBody>
      </p:sp>
      <p:sp>
        <p:nvSpPr>
          <p:cNvPr id="32" name="Rectangle 31">
            <a:extLst>
              <a:ext uri="{FF2B5EF4-FFF2-40B4-BE49-F238E27FC236}">
                <a16:creationId xmlns:a16="http://schemas.microsoft.com/office/drawing/2014/main" id="{1FB4E819-224F-E944-9151-0363F9E06CDA}"/>
              </a:ext>
            </a:extLst>
          </p:cNvPr>
          <p:cNvSpPr/>
          <p:nvPr/>
        </p:nvSpPr>
        <p:spPr>
          <a:xfrm>
            <a:off x="5972444" y="2466250"/>
            <a:ext cx="2038698"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Orders per customer</a:t>
            </a:r>
          </a:p>
        </p:txBody>
      </p:sp>
      <p:sp>
        <p:nvSpPr>
          <p:cNvPr id="33" name="Rectangle 32">
            <a:extLst>
              <a:ext uri="{FF2B5EF4-FFF2-40B4-BE49-F238E27FC236}">
                <a16:creationId xmlns:a16="http://schemas.microsoft.com/office/drawing/2014/main" id="{62D7CE46-DDC5-EA4E-B0F0-EF551A9183E9}"/>
              </a:ext>
            </a:extLst>
          </p:cNvPr>
          <p:cNvSpPr/>
          <p:nvPr/>
        </p:nvSpPr>
        <p:spPr>
          <a:xfrm>
            <a:off x="3394767" y="3838301"/>
            <a:ext cx="2019153"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Product costs</a:t>
            </a:r>
          </a:p>
        </p:txBody>
      </p:sp>
      <p:sp>
        <p:nvSpPr>
          <p:cNvPr id="34" name="Rectangle 33">
            <a:extLst>
              <a:ext uri="{FF2B5EF4-FFF2-40B4-BE49-F238E27FC236}">
                <a16:creationId xmlns:a16="http://schemas.microsoft.com/office/drawing/2014/main" id="{07AC10C2-BFB7-CC49-A649-D369C8FA1921}"/>
              </a:ext>
            </a:extLst>
          </p:cNvPr>
          <p:cNvSpPr/>
          <p:nvPr/>
        </p:nvSpPr>
        <p:spPr>
          <a:xfrm>
            <a:off x="3394767" y="5110508"/>
            <a:ext cx="2019153"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Staff costs</a:t>
            </a:r>
          </a:p>
        </p:txBody>
      </p:sp>
      <p:cxnSp>
        <p:nvCxnSpPr>
          <p:cNvPr id="35" name="Elbow Connector 34">
            <a:extLst>
              <a:ext uri="{FF2B5EF4-FFF2-40B4-BE49-F238E27FC236}">
                <a16:creationId xmlns:a16="http://schemas.microsoft.com/office/drawing/2014/main" id="{432E2224-0DDC-5B4F-8F6A-FBF938FBC39B}"/>
              </a:ext>
            </a:extLst>
          </p:cNvPr>
          <p:cNvCxnSpPr>
            <a:cxnSpLocks/>
            <a:stCxn id="33" idx="1"/>
            <a:endCxn id="9" idx="3"/>
          </p:cNvCxnSpPr>
          <p:nvPr/>
        </p:nvCxnSpPr>
        <p:spPr>
          <a:xfrm rot="10800000" flipV="1">
            <a:off x="2836242" y="4277750"/>
            <a:ext cx="558526" cy="70921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B62913B1-8D11-3248-9BD4-3FF3EDF32AC4}"/>
              </a:ext>
            </a:extLst>
          </p:cNvPr>
          <p:cNvCxnSpPr>
            <a:cxnSpLocks/>
            <a:stCxn id="34" idx="1"/>
            <a:endCxn id="9" idx="3"/>
          </p:cNvCxnSpPr>
          <p:nvPr/>
        </p:nvCxnSpPr>
        <p:spPr>
          <a:xfrm rot="10800000">
            <a:off x="2836242" y="4986968"/>
            <a:ext cx="558526" cy="562990"/>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276A217F-8493-8743-851D-75F059FCB598}"/>
              </a:ext>
            </a:extLst>
          </p:cNvPr>
          <p:cNvCxnSpPr>
            <a:cxnSpLocks/>
            <a:stCxn id="31" idx="1"/>
            <a:endCxn id="23" idx="3"/>
          </p:cNvCxnSpPr>
          <p:nvPr/>
        </p:nvCxnSpPr>
        <p:spPr>
          <a:xfrm rot="10800000" flipV="1">
            <a:off x="5413920" y="1846485"/>
            <a:ext cx="558525" cy="644659"/>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A266FC0-A19F-9042-A4BD-16E7787256F3}"/>
              </a:ext>
            </a:extLst>
          </p:cNvPr>
          <p:cNvCxnSpPr>
            <a:cxnSpLocks/>
            <a:stCxn id="32" idx="1"/>
            <a:endCxn id="23" idx="3"/>
          </p:cNvCxnSpPr>
          <p:nvPr/>
        </p:nvCxnSpPr>
        <p:spPr>
          <a:xfrm rot="10800000">
            <a:off x="5413920" y="2491145"/>
            <a:ext cx="558525" cy="414555"/>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9CF284F-F26E-CE45-875F-DF94139F57F1}"/>
              </a:ext>
            </a:extLst>
          </p:cNvPr>
          <p:cNvSpPr/>
          <p:nvPr/>
        </p:nvSpPr>
        <p:spPr>
          <a:xfrm>
            <a:off x="5972444" y="4207696"/>
            <a:ext cx="2038698"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Unit cost of goods</a:t>
            </a:r>
          </a:p>
        </p:txBody>
      </p:sp>
      <p:sp>
        <p:nvSpPr>
          <p:cNvPr id="66" name="Rectangle 65">
            <a:extLst>
              <a:ext uri="{FF2B5EF4-FFF2-40B4-BE49-F238E27FC236}">
                <a16:creationId xmlns:a16="http://schemas.microsoft.com/office/drawing/2014/main" id="{716F6746-EB6A-A448-A272-07D47111C0A6}"/>
              </a:ext>
            </a:extLst>
          </p:cNvPr>
          <p:cNvSpPr/>
          <p:nvPr/>
        </p:nvSpPr>
        <p:spPr>
          <a:xfrm>
            <a:off x="5972444" y="5282630"/>
            <a:ext cx="2038698" cy="878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Shipping costs</a:t>
            </a:r>
          </a:p>
        </p:txBody>
      </p:sp>
      <p:cxnSp>
        <p:nvCxnSpPr>
          <p:cNvPr id="67" name="Elbow Connector 66">
            <a:extLst>
              <a:ext uri="{FF2B5EF4-FFF2-40B4-BE49-F238E27FC236}">
                <a16:creationId xmlns:a16="http://schemas.microsoft.com/office/drawing/2014/main" id="{122ECC8A-5054-634C-9B3D-0E43F1AC4921}"/>
              </a:ext>
            </a:extLst>
          </p:cNvPr>
          <p:cNvCxnSpPr>
            <a:cxnSpLocks/>
            <a:stCxn id="65" idx="1"/>
            <a:endCxn id="33" idx="3"/>
          </p:cNvCxnSpPr>
          <p:nvPr/>
        </p:nvCxnSpPr>
        <p:spPr>
          <a:xfrm rot="10800000">
            <a:off x="5413920" y="4277751"/>
            <a:ext cx="558525" cy="369396"/>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EDBDA04F-B85D-D048-B0EB-6918719A93FE}"/>
              </a:ext>
            </a:extLst>
          </p:cNvPr>
          <p:cNvCxnSpPr>
            <a:cxnSpLocks/>
            <a:stCxn id="66" idx="1"/>
            <a:endCxn id="33" idx="3"/>
          </p:cNvCxnSpPr>
          <p:nvPr/>
        </p:nvCxnSpPr>
        <p:spPr>
          <a:xfrm rot="10800000">
            <a:off x="5413920" y="4277752"/>
            <a:ext cx="558525" cy="1444329"/>
          </a:xfrm>
          <a:prstGeom prst="bentConnector3">
            <a:avLst>
              <a:gd name="adj1" fmla="val 50000"/>
            </a:avLst>
          </a:prstGeom>
          <a:solidFill>
            <a:schemeClr val="accent4"/>
          </a:solidFill>
          <a:ln w="762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A7E7714-91B8-3349-A4DA-78D8A5E50DF9}"/>
              </a:ext>
            </a:extLst>
          </p:cNvPr>
          <p:cNvSpPr/>
          <p:nvPr/>
        </p:nvSpPr>
        <p:spPr>
          <a:xfrm>
            <a:off x="5883078" y="1311763"/>
            <a:ext cx="374182" cy="374182"/>
          </a:xfrm>
          <a:prstGeom prst="ellipse">
            <a:avLst/>
          </a:prstGeom>
          <a:solidFill>
            <a:schemeClr val="bg1"/>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i="1" dirty="0">
                <a:solidFill>
                  <a:schemeClr val="accent2"/>
                </a:solidFill>
                <a:latin typeface="Barlow Medium" pitchFamily="2" charset="77"/>
              </a:rPr>
              <a:t>2</a:t>
            </a:r>
          </a:p>
        </p:txBody>
      </p:sp>
      <p:sp>
        <p:nvSpPr>
          <p:cNvPr id="100" name="Oval 99">
            <a:extLst>
              <a:ext uri="{FF2B5EF4-FFF2-40B4-BE49-F238E27FC236}">
                <a16:creationId xmlns:a16="http://schemas.microsoft.com/office/drawing/2014/main" id="{AAD013B9-78A1-BC43-A20A-C912EABA84E2}"/>
              </a:ext>
            </a:extLst>
          </p:cNvPr>
          <p:cNvSpPr/>
          <p:nvPr/>
        </p:nvSpPr>
        <p:spPr>
          <a:xfrm>
            <a:off x="5883078" y="5202028"/>
            <a:ext cx="374182" cy="374182"/>
          </a:xfrm>
          <a:prstGeom prst="ellipse">
            <a:avLst/>
          </a:prstGeom>
          <a:solidFill>
            <a:schemeClr val="bg1"/>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i="1" dirty="0">
                <a:solidFill>
                  <a:schemeClr val="accent2"/>
                </a:solidFill>
                <a:latin typeface="Barlow Medium" pitchFamily="2" charset="77"/>
              </a:rPr>
              <a:t>4</a:t>
            </a:r>
          </a:p>
        </p:txBody>
      </p:sp>
      <p:sp>
        <p:nvSpPr>
          <p:cNvPr id="101" name="Rectangle 100">
            <a:extLst>
              <a:ext uri="{FF2B5EF4-FFF2-40B4-BE49-F238E27FC236}">
                <a16:creationId xmlns:a16="http://schemas.microsoft.com/office/drawing/2014/main" id="{772A00DA-293B-4E44-B342-1F7A8EBF914C}"/>
              </a:ext>
            </a:extLst>
          </p:cNvPr>
          <p:cNvSpPr/>
          <p:nvPr/>
        </p:nvSpPr>
        <p:spPr>
          <a:xfrm>
            <a:off x="8514413" y="779488"/>
            <a:ext cx="3307473" cy="5148102"/>
          </a:xfrm>
          <a:prstGeom prst="rect">
            <a:avLst/>
          </a:prstGeom>
          <a:solidFill>
            <a:schemeClr val="bg1"/>
          </a:solidFill>
          <a:ln w="762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marL="457200" indent="-457200">
              <a:spcBef>
                <a:spcPts val="600"/>
              </a:spcBef>
              <a:spcAft>
                <a:spcPts val="600"/>
              </a:spcAft>
              <a:buFont typeface="+mj-lt"/>
              <a:buAutoNum type="arabicPeriod"/>
            </a:pPr>
            <a:r>
              <a:rPr lang="en-US" sz="2000" dirty="0">
                <a:solidFill>
                  <a:schemeClr val="accent6"/>
                </a:solidFill>
                <a:latin typeface="Barlow Light" pitchFamily="2" charset="77"/>
              </a:rPr>
              <a:t>Are some regions more profitable than others?</a:t>
            </a:r>
          </a:p>
          <a:p>
            <a:pPr marL="457200" indent="-457200">
              <a:spcBef>
                <a:spcPts val="600"/>
              </a:spcBef>
              <a:spcAft>
                <a:spcPts val="600"/>
              </a:spcAft>
              <a:buFont typeface="+mj-lt"/>
              <a:buAutoNum type="arabicPeriod"/>
            </a:pPr>
            <a:r>
              <a:rPr lang="en-US" sz="2000" dirty="0">
                <a:solidFill>
                  <a:schemeClr val="accent6"/>
                </a:solidFill>
                <a:latin typeface="Barlow Light" pitchFamily="2" charset="77"/>
              </a:rPr>
              <a:t>Does discount amount have an effect on the quantity of a product in an order?</a:t>
            </a:r>
          </a:p>
          <a:p>
            <a:pPr marL="457200" indent="-457200">
              <a:spcBef>
                <a:spcPts val="600"/>
              </a:spcBef>
              <a:spcAft>
                <a:spcPts val="600"/>
              </a:spcAft>
              <a:buFont typeface="+mj-lt"/>
              <a:buAutoNum type="arabicPeriod"/>
            </a:pPr>
            <a:r>
              <a:rPr lang="en-US" sz="2000" dirty="0">
                <a:solidFill>
                  <a:schemeClr val="accent6"/>
                </a:solidFill>
                <a:latin typeface="Barlow Light" pitchFamily="2" charset="77"/>
              </a:rPr>
              <a:t>Do customers that order less frequently make bigger orders?</a:t>
            </a:r>
          </a:p>
          <a:p>
            <a:pPr marL="457200" indent="-457200">
              <a:spcBef>
                <a:spcPts val="600"/>
              </a:spcBef>
              <a:spcAft>
                <a:spcPts val="600"/>
              </a:spcAft>
              <a:buFont typeface="+mj-lt"/>
              <a:buAutoNum type="arabicPeriod"/>
            </a:pPr>
            <a:r>
              <a:rPr lang="en-US" sz="2000" dirty="0">
                <a:solidFill>
                  <a:schemeClr val="accent6"/>
                </a:solidFill>
                <a:latin typeface="Barlow Light" pitchFamily="2" charset="77"/>
              </a:rPr>
              <a:t>Are any of the shipping firms notably cheaper than the others?</a:t>
            </a:r>
          </a:p>
        </p:txBody>
      </p:sp>
      <p:sp>
        <p:nvSpPr>
          <p:cNvPr id="108" name="Oval 107">
            <a:extLst>
              <a:ext uri="{FF2B5EF4-FFF2-40B4-BE49-F238E27FC236}">
                <a16:creationId xmlns:a16="http://schemas.microsoft.com/office/drawing/2014/main" id="{AFA48DC8-DE28-FD48-8B2E-D3588F21EDB6}"/>
              </a:ext>
            </a:extLst>
          </p:cNvPr>
          <p:cNvSpPr/>
          <p:nvPr/>
        </p:nvSpPr>
        <p:spPr>
          <a:xfrm>
            <a:off x="3282004" y="670102"/>
            <a:ext cx="374182" cy="374182"/>
          </a:xfrm>
          <a:prstGeom prst="ellipse">
            <a:avLst/>
          </a:prstGeom>
          <a:solidFill>
            <a:schemeClr val="bg1"/>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i="1" dirty="0">
                <a:solidFill>
                  <a:schemeClr val="accent2"/>
                </a:solidFill>
                <a:latin typeface="Barlow Medium" pitchFamily="2" charset="77"/>
              </a:rPr>
              <a:t>1</a:t>
            </a:r>
          </a:p>
        </p:txBody>
      </p:sp>
      <p:sp>
        <p:nvSpPr>
          <p:cNvPr id="109" name="Oval 108">
            <a:extLst>
              <a:ext uri="{FF2B5EF4-FFF2-40B4-BE49-F238E27FC236}">
                <a16:creationId xmlns:a16="http://schemas.microsoft.com/office/drawing/2014/main" id="{E1FA0C67-1FF7-E640-90AF-EE78555137F6}"/>
              </a:ext>
            </a:extLst>
          </p:cNvPr>
          <p:cNvSpPr/>
          <p:nvPr/>
        </p:nvSpPr>
        <p:spPr>
          <a:xfrm>
            <a:off x="5883078" y="2421093"/>
            <a:ext cx="374182" cy="374182"/>
          </a:xfrm>
          <a:prstGeom prst="ellipse">
            <a:avLst/>
          </a:prstGeom>
          <a:solidFill>
            <a:schemeClr val="bg1"/>
          </a:solid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2400" i="1" dirty="0">
                <a:solidFill>
                  <a:schemeClr val="accent2"/>
                </a:solidFill>
                <a:latin typeface="Barlow Medium" pitchFamily="2" charset="77"/>
              </a:rPr>
              <a:t>3</a:t>
            </a:r>
          </a:p>
        </p:txBody>
      </p:sp>
      <p:sp>
        <p:nvSpPr>
          <p:cNvPr id="110" name="TextBox 109">
            <a:extLst>
              <a:ext uri="{FF2B5EF4-FFF2-40B4-BE49-F238E27FC236}">
                <a16:creationId xmlns:a16="http://schemas.microsoft.com/office/drawing/2014/main" id="{E392F6BA-3701-294C-A8D6-93DF6E2B6D17}"/>
              </a:ext>
            </a:extLst>
          </p:cNvPr>
          <p:cNvSpPr txBox="1"/>
          <p:nvPr/>
        </p:nvSpPr>
        <p:spPr>
          <a:xfrm>
            <a:off x="12539207" y="2743200"/>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4031842322"/>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Customer quality by region</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5" name="Content Placeholder 1">
            <a:extLst>
              <a:ext uri="{FF2B5EF4-FFF2-40B4-BE49-F238E27FC236}">
                <a16:creationId xmlns:a16="http://schemas.microsoft.com/office/drawing/2014/main" id="{B6A34B00-DBFD-3C45-A683-AD16610CBE9D}"/>
              </a:ext>
            </a:extLst>
          </p:cNvPr>
          <p:cNvSpPr>
            <a:spLocks noGrp="1"/>
          </p:cNvSpPr>
          <p:nvPr>
            <p:ph idx="1"/>
          </p:nvPr>
        </p:nvSpPr>
        <p:spPr>
          <a:xfrm>
            <a:off x="1815087" y="977668"/>
            <a:ext cx="3941751" cy="5379319"/>
          </a:xfrm>
        </p:spPr>
        <p:txBody>
          <a:bodyPr>
            <a:normAutofit/>
          </a:bodyPr>
          <a:lstStyle/>
          <a:p>
            <a:pPr marL="0" indent="0">
              <a:spcAft>
                <a:spcPts val="1800"/>
              </a:spcAft>
              <a:buNone/>
            </a:pPr>
            <a:r>
              <a:rPr lang="en-US" sz="2000" dirty="0"/>
              <a:t>Customer expansion has been driven in Latin America, Southern Europe, and West/Central Europe.</a:t>
            </a:r>
          </a:p>
          <a:p>
            <a:pPr marL="0" indent="0">
              <a:spcAft>
                <a:spcPts val="1800"/>
              </a:spcAft>
              <a:buNone/>
            </a:pPr>
            <a:r>
              <a:rPr lang="en-US" sz="2000" dirty="0"/>
              <a:t>There has been concern about the relative value of customers – particularly in Latin America and Southern Europe.</a:t>
            </a:r>
          </a:p>
          <a:p>
            <a:pPr marL="0" indent="0">
              <a:spcAft>
                <a:spcPts val="1800"/>
              </a:spcAft>
              <a:buNone/>
            </a:pPr>
            <a:r>
              <a:rPr lang="en-US" sz="2000" dirty="0"/>
              <a:t>CB91 found that, though customers in these regions each generated less revenue on average, the differences were not statistically significant.</a:t>
            </a:r>
          </a:p>
          <a:p>
            <a:pPr marL="0" indent="0">
              <a:spcAft>
                <a:spcPts val="1800"/>
              </a:spcAft>
              <a:buNone/>
            </a:pPr>
            <a:r>
              <a:rPr lang="en-US" sz="2000" dirty="0"/>
              <a:t>CB91 therefore recommends continued organic expansion across regions.</a:t>
            </a:r>
          </a:p>
        </p:txBody>
      </p:sp>
      <p:cxnSp>
        <p:nvCxnSpPr>
          <p:cNvPr id="6" name="Straight Connector 5">
            <a:extLst>
              <a:ext uri="{FF2B5EF4-FFF2-40B4-BE49-F238E27FC236}">
                <a16:creationId xmlns:a16="http://schemas.microsoft.com/office/drawing/2014/main" id="{F43E718D-BA38-5740-B15C-CB660723D601}"/>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29DC1AC-25CA-6C49-AB17-808FA897C34A}"/>
              </a:ext>
            </a:extLst>
          </p:cNvPr>
          <p:cNvGrpSpPr/>
          <p:nvPr/>
        </p:nvGrpSpPr>
        <p:grpSpPr>
          <a:xfrm>
            <a:off x="6425291" y="766551"/>
            <a:ext cx="5600222" cy="5523833"/>
            <a:chOff x="6462382" y="926108"/>
            <a:chExt cx="5407251" cy="5333494"/>
          </a:xfrm>
        </p:grpSpPr>
        <p:pic>
          <p:nvPicPr>
            <p:cNvPr id="8200" name="Picture 8">
              <a:extLst>
                <a:ext uri="{FF2B5EF4-FFF2-40B4-BE49-F238E27FC236}">
                  <a16:creationId xmlns:a16="http://schemas.microsoft.com/office/drawing/2014/main" id="{340C10E3-9E85-4343-A01B-1E066C97C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82" y="926108"/>
              <a:ext cx="5407251" cy="260323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8A8B6CCF-A233-7241-8F7F-C77454E26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382" y="3780330"/>
              <a:ext cx="5311756" cy="247927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ular Callout 11">
            <a:extLst>
              <a:ext uri="{FF2B5EF4-FFF2-40B4-BE49-F238E27FC236}">
                <a16:creationId xmlns:a16="http://schemas.microsoft.com/office/drawing/2014/main" id="{E76E07DF-8A90-9A4F-9466-DF14A1D7204B}"/>
              </a:ext>
            </a:extLst>
          </p:cNvPr>
          <p:cNvSpPr/>
          <p:nvPr/>
        </p:nvSpPr>
        <p:spPr>
          <a:xfrm>
            <a:off x="10108096" y="4196301"/>
            <a:ext cx="1262269" cy="544141"/>
          </a:xfrm>
          <a:prstGeom prst="wedgeRectCallout">
            <a:avLst>
              <a:gd name="adj1" fmla="val 41851"/>
              <a:gd name="adj2" fmla="val -7168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y-axis cut here. Max value = $24k</a:t>
            </a:r>
          </a:p>
        </p:txBody>
      </p:sp>
      <p:sp>
        <p:nvSpPr>
          <p:cNvPr id="13" name="Footer Placeholder 23">
            <a:extLst>
              <a:ext uri="{FF2B5EF4-FFF2-40B4-BE49-F238E27FC236}">
                <a16:creationId xmlns:a16="http://schemas.microsoft.com/office/drawing/2014/main" id="{1ABE2DD2-183D-E74C-9530-31EC24388DE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54FACA68-0921-D440-8D7D-D3D376038B97}"/>
              </a:ext>
            </a:extLst>
          </p:cNvPr>
          <p:cNvGrpSpPr/>
          <p:nvPr/>
        </p:nvGrpSpPr>
        <p:grpSpPr>
          <a:xfrm>
            <a:off x="10766604" y="168295"/>
            <a:ext cx="1257653" cy="234569"/>
            <a:chOff x="10277856" y="159503"/>
            <a:chExt cx="1257653" cy="234569"/>
          </a:xfrm>
        </p:grpSpPr>
        <p:sp>
          <p:nvSpPr>
            <p:cNvPr id="7" name="Rounded Rectangle 6">
              <a:extLst>
                <a:ext uri="{FF2B5EF4-FFF2-40B4-BE49-F238E27FC236}">
                  <a16:creationId xmlns:a16="http://schemas.microsoft.com/office/drawing/2014/main" id="{213F22B8-FF1E-B24E-84E4-F5230CC57F84}"/>
                </a:ext>
              </a:extLst>
            </p:cNvPr>
            <p:cNvSpPr/>
            <p:nvPr/>
          </p:nvSpPr>
          <p:spPr>
            <a:xfrm>
              <a:off x="10277857" y="159503"/>
              <a:ext cx="1257652"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Customer Base</a:t>
              </a:r>
            </a:p>
          </p:txBody>
        </p:sp>
        <p:sp>
          <p:nvSpPr>
            <p:cNvPr id="8" name="Oval 7">
              <a:extLst>
                <a:ext uri="{FF2B5EF4-FFF2-40B4-BE49-F238E27FC236}">
                  <a16:creationId xmlns:a16="http://schemas.microsoft.com/office/drawing/2014/main" id="{E5B74E7C-329D-B240-AA1B-4CBC7FEA8433}"/>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1</a:t>
              </a:r>
            </a:p>
          </p:txBody>
        </p:sp>
      </p:grpSp>
    </p:spTree>
    <p:extLst>
      <p:ext uri="{BB962C8B-B14F-4D97-AF65-F5344CB8AC3E}">
        <p14:creationId xmlns:p14="http://schemas.microsoft.com/office/powerpoint/2010/main" val="90225501"/>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effect of discounting</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5</a:t>
            </a:fld>
            <a:endParaRPr lang="en-US" dirty="0"/>
          </a:p>
        </p:txBody>
      </p:sp>
      <p:sp>
        <p:nvSpPr>
          <p:cNvPr id="14" name="Footer Placeholder 23">
            <a:extLst>
              <a:ext uri="{FF2B5EF4-FFF2-40B4-BE49-F238E27FC236}">
                <a16:creationId xmlns:a16="http://schemas.microsoft.com/office/drawing/2014/main" id="{750F16F9-F77C-A240-89E6-1A775FB4A84F}"/>
              </a:ext>
            </a:extLst>
          </p:cNvPr>
          <p:cNvSpPr>
            <a:spLocks noGrp="1"/>
          </p:cNvSpPr>
          <p:nvPr>
            <p:ph type="ftr" sz="quarter" idx="11"/>
          </p:nvPr>
        </p:nvSpPr>
        <p:spPr>
          <a:xfrm>
            <a:off x="1815085" y="6418980"/>
            <a:ext cx="9972787" cy="365125"/>
          </a:xfrm>
        </p:spPr>
        <p:txBody>
          <a:bodyPr anchor="b"/>
          <a:lstStyle/>
          <a:p>
            <a:r>
              <a:rPr lang="en-US" sz="1200" dirty="0"/>
              <a:t>Monte Carlo simulations (n = 50,000, alpha = 0.05) used to determine statistical significance. Further details in this document’s appendix.</a:t>
            </a:r>
          </a:p>
        </p:txBody>
      </p:sp>
      <p:sp>
        <p:nvSpPr>
          <p:cNvPr id="15" name="Content Placeholder 1">
            <a:extLst>
              <a:ext uri="{FF2B5EF4-FFF2-40B4-BE49-F238E27FC236}">
                <a16:creationId xmlns:a16="http://schemas.microsoft.com/office/drawing/2014/main" id="{F4A4CA1E-9FDE-FD4F-8B5B-22BE1A6E5E89}"/>
              </a:ext>
            </a:extLst>
          </p:cNvPr>
          <p:cNvSpPr>
            <a:spLocks noGrp="1"/>
          </p:cNvSpPr>
          <p:nvPr>
            <p:ph idx="1"/>
          </p:nvPr>
        </p:nvSpPr>
        <p:spPr>
          <a:xfrm>
            <a:off x="1815087" y="1039660"/>
            <a:ext cx="4171737" cy="5379319"/>
          </a:xfrm>
        </p:spPr>
        <p:txBody>
          <a:bodyPr>
            <a:normAutofit/>
          </a:bodyPr>
          <a:lstStyle/>
          <a:p>
            <a:pPr marL="0" indent="0">
              <a:spcBef>
                <a:spcPts val="1800"/>
              </a:spcBef>
              <a:spcAft>
                <a:spcPts val="0"/>
              </a:spcAft>
              <a:buNone/>
            </a:pPr>
            <a:r>
              <a:rPr lang="en-US" sz="2000" dirty="0"/>
              <a:t>Northwind could offer discounts more strategically. Some discount levels do not result in a significant uplift in sales. CB91 recommends discounting no more than the following in each given category:</a:t>
            </a:r>
          </a:p>
        </p:txBody>
      </p:sp>
      <p:graphicFrame>
        <p:nvGraphicFramePr>
          <p:cNvPr id="17" name="Table 16">
            <a:extLst>
              <a:ext uri="{FF2B5EF4-FFF2-40B4-BE49-F238E27FC236}">
                <a16:creationId xmlns:a16="http://schemas.microsoft.com/office/drawing/2014/main" id="{20114AEB-BC41-FD48-8CA1-34847955F461}"/>
              </a:ext>
            </a:extLst>
          </p:cNvPr>
          <p:cNvGraphicFramePr>
            <a:graphicFrameLocks noGrp="1"/>
          </p:cNvGraphicFramePr>
          <p:nvPr>
            <p:extLst/>
          </p:nvPr>
        </p:nvGraphicFramePr>
        <p:xfrm>
          <a:off x="1876346" y="3156667"/>
          <a:ext cx="3823876" cy="2996508"/>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604373">
                <a:tc>
                  <a:txBody>
                    <a:bodyPr/>
                    <a:lstStyle/>
                    <a:p>
                      <a:pPr algn="ctr"/>
                      <a:r>
                        <a:rPr lang="en-GB" b="0" i="0" dirty="0">
                          <a:latin typeface="Barlow" pitchFamily="2" charset="77"/>
                        </a:rPr>
                        <a:t>Category</a:t>
                      </a:r>
                    </a:p>
                  </a:txBody>
                  <a:tcPr anchor="ctr"/>
                </a:tc>
                <a:tc>
                  <a:txBody>
                    <a:bodyPr/>
                    <a:lstStyle/>
                    <a:p>
                      <a:pPr algn="ctr"/>
                      <a:r>
                        <a:rPr lang="en-GB" b="0" i="0" dirty="0">
                          <a:latin typeface="Barlow" pitchFamily="2" charset="77"/>
                        </a:rPr>
                        <a:t>Acceptable Discount</a:t>
                      </a:r>
                    </a:p>
                  </a:txBody>
                  <a:tcPr anchor="ctr"/>
                </a:tc>
                <a:extLst>
                  <a:ext uri="{0D108BD9-81ED-4DB2-BD59-A6C34878D82A}">
                    <a16:rowId xmlns:a16="http://schemas.microsoft.com/office/drawing/2014/main" val="761811220"/>
                  </a:ext>
                </a:extLst>
              </a:tr>
              <a:tr h="392738">
                <a:tc>
                  <a:txBody>
                    <a:bodyPr/>
                    <a:lstStyle/>
                    <a:p>
                      <a:pPr algn="ctr"/>
                      <a:r>
                        <a:rPr lang="en-GB" sz="1400" b="0" i="0" dirty="0">
                          <a:solidFill>
                            <a:schemeClr val="accent6">
                              <a:lumMod val="75000"/>
                            </a:schemeClr>
                          </a:solidFill>
                          <a:latin typeface="Barlow Medium" pitchFamily="2" charset="77"/>
                        </a:rPr>
                        <a:t>Beverages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777641238"/>
                  </a:ext>
                </a:extLst>
              </a:tr>
              <a:tr h="392738">
                <a:tc>
                  <a:txBody>
                    <a:bodyPr/>
                    <a:lstStyle/>
                    <a:p>
                      <a:pPr algn="ctr"/>
                      <a:r>
                        <a:rPr lang="en-GB" sz="1400" b="0" i="0" dirty="0">
                          <a:solidFill>
                            <a:schemeClr val="accent6">
                              <a:lumMod val="75000"/>
                            </a:schemeClr>
                          </a:solidFill>
                          <a:latin typeface="Barlow Medium" pitchFamily="2" charset="77"/>
                        </a:rPr>
                        <a:t>Condiments</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312372038"/>
                  </a:ext>
                </a:extLst>
              </a:tr>
              <a:tr h="392738">
                <a:tc>
                  <a:txBody>
                    <a:bodyPr/>
                    <a:lstStyle/>
                    <a:p>
                      <a:pPr algn="ctr"/>
                      <a:r>
                        <a:rPr lang="en-GB" sz="1400" b="0" i="0" dirty="0">
                          <a:solidFill>
                            <a:schemeClr val="accent6">
                              <a:lumMod val="75000"/>
                            </a:schemeClr>
                          </a:solidFill>
                          <a:latin typeface="Barlow Medium" pitchFamily="2" charset="77"/>
                        </a:rPr>
                        <a:t>Confections</a:t>
                      </a:r>
                    </a:p>
                  </a:txBody>
                  <a:tcPr anchor="ctr"/>
                </a:tc>
                <a:tc>
                  <a:txBody>
                    <a:bodyPr/>
                    <a:lstStyle/>
                    <a:p>
                      <a:pPr algn="ctr"/>
                      <a:r>
                        <a:rPr lang="en-GB" sz="1400" b="0" i="1" dirty="0">
                          <a:solidFill>
                            <a:schemeClr val="accent6">
                              <a:lumMod val="75000"/>
                            </a:schemeClr>
                          </a:solidFill>
                          <a:latin typeface="Barlow Light" pitchFamily="2" charset="77"/>
                        </a:rPr>
                        <a:t>25%</a:t>
                      </a:r>
                    </a:p>
                  </a:txBody>
                  <a:tcPr anchor="ctr"/>
                </a:tc>
                <a:extLst>
                  <a:ext uri="{0D108BD9-81ED-4DB2-BD59-A6C34878D82A}">
                    <a16:rowId xmlns:a16="http://schemas.microsoft.com/office/drawing/2014/main" val="2546611710"/>
                  </a:ext>
                </a:extLst>
              </a:tr>
              <a:tr h="392738">
                <a:tc>
                  <a:txBody>
                    <a:bodyPr/>
                    <a:lstStyle/>
                    <a:p>
                      <a:pPr algn="ctr"/>
                      <a:r>
                        <a:rPr lang="en-GB" sz="1400" b="0" i="0" dirty="0">
                          <a:solidFill>
                            <a:schemeClr val="accent6">
                              <a:lumMod val="75000"/>
                            </a:schemeClr>
                          </a:solidFill>
                          <a:latin typeface="Barlow Medium" pitchFamily="2" charset="77"/>
                        </a:rPr>
                        <a:t>Dairy</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2493143486"/>
                  </a:ext>
                </a:extLst>
              </a:tr>
              <a:tr h="392738">
                <a:tc>
                  <a:txBody>
                    <a:bodyPr/>
                    <a:lstStyle/>
                    <a:p>
                      <a:pPr algn="ctr"/>
                      <a:r>
                        <a:rPr lang="en-GB" sz="1400" b="0" i="0" dirty="0">
                          <a:solidFill>
                            <a:schemeClr val="accent6">
                              <a:lumMod val="75000"/>
                            </a:schemeClr>
                          </a:solidFill>
                          <a:latin typeface="Barlow Medium" pitchFamily="2" charset="77"/>
                        </a:rPr>
                        <a:t>Meat / Poultry</a:t>
                      </a:r>
                    </a:p>
                  </a:txBody>
                  <a:tcPr anchor="ctr"/>
                </a:tc>
                <a:tc>
                  <a:txBody>
                    <a:bodyPr/>
                    <a:lstStyle/>
                    <a:p>
                      <a:pPr algn="ctr"/>
                      <a:r>
                        <a:rPr lang="en-GB" sz="1400" b="0" i="1" dirty="0">
                          <a:solidFill>
                            <a:schemeClr val="accent6">
                              <a:lumMod val="75000"/>
                            </a:schemeClr>
                          </a:solidFill>
                          <a:latin typeface="Barlow Light" pitchFamily="2" charset="77"/>
                        </a:rPr>
                        <a:t>6-10%</a:t>
                      </a:r>
                    </a:p>
                  </a:txBody>
                  <a:tcPr anchor="ctr"/>
                </a:tc>
                <a:extLst>
                  <a:ext uri="{0D108BD9-81ED-4DB2-BD59-A6C34878D82A}">
                    <a16:rowId xmlns:a16="http://schemas.microsoft.com/office/drawing/2014/main" val="1002072173"/>
                  </a:ext>
                </a:extLst>
              </a:tr>
              <a:tr h="392738">
                <a:tc>
                  <a:txBody>
                    <a:bodyPr/>
                    <a:lstStyle/>
                    <a:p>
                      <a:pPr algn="ctr"/>
                      <a:r>
                        <a:rPr lang="en-GB" sz="1400" b="0" i="0" dirty="0">
                          <a:solidFill>
                            <a:schemeClr val="accent6">
                              <a:lumMod val="75000"/>
                            </a:schemeClr>
                          </a:solidFill>
                          <a:latin typeface="Barlow Medium" pitchFamily="2" charset="77"/>
                        </a:rPr>
                        <a:t>Seafood</a:t>
                      </a:r>
                    </a:p>
                  </a:txBody>
                  <a:tcPr anchor="ctr"/>
                </a:tc>
                <a:tc>
                  <a:txBody>
                    <a:bodyPr/>
                    <a:lstStyle/>
                    <a:p>
                      <a:pPr algn="ctr"/>
                      <a:r>
                        <a:rPr lang="en-GB" sz="1400" b="0" i="1" dirty="0">
                          <a:solidFill>
                            <a:schemeClr val="accent6">
                              <a:lumMod val="75000"/>
                            </a:schemeClr>
                          </a:solidFill>
                          <a:latin typeface="Barlow Light" pitchFamily="2" charset="77"/>
                        </a:rPr>
                        <a:t>15%</a:t>
                      </a:r>
                    </a:p>
                  </a:txBody>
                  <a:tcPr anchor="ctr"/>
                </a:tc>
                <a:extLst>
                  <a:ext uri="{0D108BD9-81ED-4DB2-BD59-A6C34878D82A}">
                    <a16:rowId xmlns:a16="http://schemas.microsoft.com/office/drawing/2014/main" val="1918416732"/>
                  </a:ext>
                </a:extLst>
              </a:tr>
            </a:tbl>
          </a:graphicData>
        </a:graphic>
      </p:graphicFrame>
      <p:grpSp>
        <p:nvGrpSpPr>
          <p:cNvPr id="6" name="Group 5">
            <a:extLst>
              <a:ext uri="{FF2B5EF4-FFF2-40B4-BE49-F238E27FC236}">
                <a16:creationId xmlns:a16="http://schemas.microsoft.com/office/drawing/2014/main" id="{B8ACE2BA-F285-6E41-8FE0-9E1857D7F283}"/>
              </a:ext>
            </a:extLst>
          </p:cNvPr>
          <p:cNvGrpSpPr/>
          <p:nvPr/>
        </p:nvGrpSpPr>
        <p:grpSpPr>
          <a:xfrm>
            <a:off x="6017624" y="781596"/>
            <a:ext cx="5848895" cy="5490484"/>
            <a:chOff x="6017624" y="781596"/>
            <a:chExt cx="5848895" cy="5490484"/>
          </a:xfrm>
        </p:grpSpPr>
        <p:pic>
          <p:nvPicPr>
            <p:cNvPr id="1038" name="Picture 14">
              <a:extLst>
                <a:ext uri="{FF2B5EF4-FFF2-40B4-BE49-F238E27FC236}">
                  <a16:creationId xmlns:a16="http://schemas.microsoft.com/office/drawing/2014/main" id="{6C4EDE63-1738-F44B-A920-624B31B8E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139" y="781596"/>
              <a:ext cx="5189380" cy="17297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01E9F44-B263-F74F-B89F-159ACEAC0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12" y="2731664"/>
              <a:ext cx="5430050" cy="35404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70C6E9-5F3C-374F-8823-9EC8B917B72E}"/>
                </a:ext>
              </a:extLst>
            </p:cNvPr>
            <p:cNvGrpSpPr/>
            <p:nvPr/>
          </p:nvGrpSpPr>
          <p:grpSpPr>
            <a:xfrm>
              <a:off x="8232785" y="2993294"/>
              <a:ext cx="194087" cy="194087"/>
              <a:chOff x="10508814" y="2260791"/>
              <a:chExt cx="396000" cy="396000"/>
            </a:xfrm>
          </p:grpSpPr>
          <p:sp>
            <p:nvSpPr>
              <p:cNvPr id="19" name="Oval 18">
                <a:extLst>
                  <a:ext uri="{FF2B5EF4-FFF2-40B4-BE49-F238E27FC236}">
                    <a16:creationId xmlns:a16="http://schemas.microsoft.com/office/drawing/2014/main" id="{FFEFEBF1-46C0-D54C-A11D-56543B2B1842}"/>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0" name="Bent-Up Arrow 19">
                <a:extLst>
                  <a:ext uri="{FF2B5EF4-FFF2-40B4-BE49-F238E27FC236}">
                    <a16:creationId xmlns:a16="http://schemas.microsoft.com/office/drawing/2014/main" id="{1001E0D2-517D-F64B-9034-4A45AA4C50F2}"/>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2" name="Group 21">
              <a:extLst>
                <a:ext uri="{FF2B5EF4-FFF2-40B4-BE49-F238E27FC236}">
                  <a16:creationId xmlns:a16="http://schemas.microsoft.com/office/drawing/2014/main" id="{2804A2D1-58CC-6342-995B-FF366F2FCCBD}"/>
                </a:ext>
              </a:extLst>
            </p:cNvPr>
            <p:cNvGrpSpPr/>
            <p:nvPr/>
          </p:nvGrpSpPr>
          <p:grpSpPr>
            <a:xfrm>
              <a:off x="8232785" y="3376890"/>
              <a:ext cx="194087" cy="194087"/>
              <a:chOff x="10508814" y="2260791"/>
              <a:chExt cx="396000" cy="396000"/>
            </a:xfrm>
          </p:grpSpPr>
          <p:sp>
            <p:nvSpPr>
              <p:cNvPr id="23" name="Oval 22">
                <a:extLst>
                  <a:ext uri="{FF2B5EF4-FFF2-40B4-BE49-F238E27FC236}">
                    <a16:creationId xmlns:a16="http://schemas.microsoft.com/office/drawing/2014/main" id="{2D695C85-9B11-D041-8C4D-DFEFE08B0E79}"/>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4" name="Bent-Up Arrow 23">
                <a:extLst>
                  <a:ext uri="{FF2B5EF4-FFF2-40B4-BE49-F238E27FC236}">
                    <a16:creationId xmlns:a16="http://schemas.microsoft.com/office/drawing/2014/main" id="{DBB1AFFB-D8B8-5C4B-9F64-B7EB036E43F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5" name="Group 24">
              <a:extLst>
                <a:ext uri="{FF2B5EF4-FFF2-40B4-BE49-F238E27FC236}">
                  <a16:creationId xmlns:a16="http://schemas.microsoft.com/office/drawing/2014/main" id="{CCE13965-5A44-B84D-AABA-F64617E54FBA}"/>
                </a:ext>
              </a:extLst>
            </p:cNvPr>
            <p:cNvGrpSpPr/>
            <p:nvPr/>
          </p:nvGrpSpPr>
          <p:grpSpPr>
            <a:xfrm>
              <a:off x="11355527" y="3760486"/>
              <a:ext cx="194087" cy="194087"/>
              <a:chOff x="10508814" y="2260791"/>
              <a:chExt cx="396000" cy="396000"/>
            </a:xfrm>
          </p:grpSpPr>
          <p:sp>
            <p:nvSpPr>
              <p:cNvPr id="26" name="Oval 25">
                <a:extLst>
                  <a:ext uri="{FF2B5EF4-FFF2-40B4-BE49-F238E27FC236}">
                    <a16:creationId xmlns:a16="http://schemas.microsoft.com/office/drawing/2014/main" id="{D8102EE7-E0A5-2B41-8601-31AD71AA2274}"/>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27" name="Bent-Up Arrow 26">
                <a:extLst>
                  <a:ext uri="{FF2B5EF4-FFF2-40B4-BE49-F238E27FC236}">
                    <a16:creationId xmlns:a16="http://schemas.microsoft.com/office/drawing/2014/main" id="{BF38F6FC-13F9-1146-938B-75BD0DC377A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28" name="Group 27">
              <a:extLst>
                <a:ext uri="{FF2B5EF4-FFF2-40B4-BE49-F238E27FC236}">
                  <a16:creationId xmlns:a16="http://schemas.microsoft.com/office/drawing/2014/main" id="{600E624A-BF14-4E42-8658-126133BA201E}"/>
                </a:ext>
              </a:extLst>
            </p:cNvPr>
            <p:cNvGrpSpPr/>
            <p:nvPr/>
          </p:nvGrpSpPr>
          <p:grpSpPr>
            <a:xfrm>
              <a:off x="8232785" y="4144082"/>
              <a:ext cx="194087" cy="194087"/>
              <a:chOff x="10508814" y="2260791"/>
              <a:chExt cx="396000" cy="396000"/>
            </a:xfrm>
          </p:grpSpPr>
          <p:sp>
            <p:nvSpPr>
              <p:cNvPr id="29" name="Oval 28">
                <a:extLst>
                  <a:ext uri="{FF2B5EF4-FFF2-40B4-BE49-F238E27FC236}">
                    <a16:creationId xmlns:a16="http://schemas.microsoft.com/office/drawing/2014/main" id="{58176380-45D9-2F48-87CE-1309C5086311}"/>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0" name="Bent-Up Arrow 29">
                <a:extLst>
                  <a:ext uri="{FF2B5EF4-FFF2-40B4-BE49-F238E27FC236}">
                    <a16:creationId xmlns:a16="http://schemas.microsoft.com/office/drawing/2014/main" id="{8543C559-6C66-4B4E-94B0-5E6C66A15920}"/>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1" name="Group 30">
              <a:extLst>
                <a:ext uri="{FF2B5EF4-FFF2-40B4-BE49-F238E27FC236}">
                  <a16:creationId xmlns:a16="http://schemas.microsoft.com/office/drawing/2014/main" id="{64C2209B-385B-504A-9970-2F196BFBAB23}"/>
                </a:ext>
              </a:extLst>
            </p:cNvPr>
            <p:cNvGrpSpPr/>
            <p:nvPr/>
          </p:nvGrpSpPr>
          <p:grpSpPr>
            <a:xfrm>
              <a:off x="9007237" y="4911274"/>
              <a:ext cx="194087" cy="194087"/>
              <a:chOff x="10508814" y="2260791"/>
              <a:chExt cx="396000" cy="396000"/>
            </a:xfrm>
          </p:grpSpPr>
          <p:sp>
            <p:nvSpPr>
              <p:cNvPr id="32" name="Oval 31">
                <a:extLst>
                  <a:ext uri="{FF2B5EF4-FFF2-40B4-BE49-F238E27FC236}">
                    <a16:creationId xmlns:a16="http://schemas.microsoft.com/office/drawing/2014/main" id="{DDC66859-9439-F14B-B685-3FE8EDF1D9DB}"/>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3" name="Bent-Up Arrow 32">
                <a:extLst>
                  <a:ext uri="{FF2B5EF4-FFF2-40B4-BE49-F238E27FC236}">
                    <a16:creationId xmlns:a16="http://schemas.microsoft.com/office/drawing/2014/main" id="{69258111-7318-A642-90C6-2971CD9BE9F4}"/>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34" name="Group 33">
              <a:extLst>
                <a:ext uri="{FF2B5EF4-FFF2-40B4-BE49-F238E27FC236}">
                  <a16:creationId xmlns:a16="http://schemas.microsoft.com/office/drawing/2014/main" id="{D7ABC211-1C48-8943-B542-58A625B77D1D}"/>
                </a:ext>
              </a:extLst>
            </p:cNvPr>
            <p:cNvGrpSpPr/>
            <p:nvPr/>
          </p:nvGrpSpPr>
          <p:grpSpPr>
            <a:xfrm>
              <a:off x="9787488" y="5678465"/>
              <a:ext cx="194087" cy="194087"/>
              <a:chOff x="10508814" y="2260791"/>
              <a:chExt cx="396000" cy="396000"/>
            </a:xfrm>
          </p:grpSpPr>
          <p:sp>
            <p:nvSpPr>
              <p:cNvPr id="35" name="Oval 34">
                <a:extLst>
                  <a:ext uri="{FF2B5EF4-FFF2-40B4-BE49-F238E27FC236}">
                    <a16:creationId xmlns:a16="http://schemas.microsoft.com/office/drawing/2014/main" id="{643225A4-1FCD-C646-9CB4-2A3611B5227D}"/>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36" name="Bent-Up Arrow 35">
                <a:extLst>
                  <a:ext uri="{FF2B5EF4-FFF2-40B4-BE49-F238E27FC236}">
                    <a16:creationId xmlns:a16="http://schemas.microsoft.com/office/drawing/2014/main" id="{D84B241E-741E-A149-8AA0-209CE82B489D}"/>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0" name="Group 39">
              <a:extLst>
                <a:ext uri="{FF2B5EF4-FFF2-40B4-BE49-F238E27FC236}">
                  <a16:creationId xmlns:a16="http://schemas.microsoft.com/office/drawing/2014/main" id="{F6040E06-783E-E740-967B-1CDDEF49B9E0}"/>
                </a:ext>
              </a:extLst>
            </p:cNvPr>
            <p:cNvGrpSpPr/>
            <p:nvPr/>
          </p:nvGrpSpPr>
          <p:grpSpPr>
            <a:xfrm>
              <a:off x="7437404" y="4527678"/>
              <a:ext cx="194087" cy="194087"/>
              <a:chOff x="10508814" y="2260791"/>
              <a:chExt cx="396000" cy="396000"/>
            </a:xfrm>
          </p:grpSpPr>
          <p:sp>
            <p:nvSpPr>
              <p:cNvPr id="41" name="Oval 40">
                <a:extLst>
                  <a:ext uri="{FF2B5EF4-FFF2-40B4-BE49-F238E27FC236}">
                    <a16:creationId xmlns:a16="http://schemas.microsoft.com/office/drawing/2014/main" id="{B0A2ABEA-77A0-464F-B297-D9DCE02EB57F}"/>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2" name="Bent-Up Arrow 41">
                <a:extLst>
                  <a:ext uri="{FF2B5EF4-FFF2-40B4-BE49-F238E27FC236}">
                    <a16:creationId xmlns:a16="http://schemas.microsoft.com/office/drawing/2014/main" id="{5293E94C-57FE-3B49-B7AE-D5A58278055A}"/>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grpSp>
          <p:nvGrpSpPr>
            <p:cNvPr id="43" name="Group 42">
              <a:extLst>
                <a:ext uri="{FF2B5EF4-FFF2-40B4-BE49-F238E27FC236}">
                  <a16:creationId xmlns:a16="http://schemas.microsoft.com/office/drawing/2014/main" id="{9B485ED3-8638-CE4C-AABC-72C328B85642}"/>
                </a:ext>
              </a:extLst>
            </p:cNvPr>
            <p:cNvGrpSpPr/>
            <p:nvPr/>
          </p:nvGrpSpPr>
          <p:grpSpPr>
            <a:xfrm>
              <a:off x="7437404" y="5294870"/>
              <a:ext cx="194087" cy="194087"/>
              <a:chOff x="10508814" y="2260791"/>
              <a:chExt cx="396000" cy="396000"/>
            </a:xfrm>
          </p:grpSpPr>
          <p:sp>
            <p:nvSpPr>
              <p:cNvPr id="44" name="Oval 43">
                <a:extLst>
                  <a:ext uri="{FF2B5EF4-FFF2-40B4-BE49-F238E27FC236}">
                    <a16:creationId xmlns:a16="http://schemas.microsoft.com/office/drawing/2014/main" id="{80EA87F3-AC22-A34A-BA31-E5AFDF2CB5D7}"/>
                  </a:ext>
                </a:extLst>
              </p:cNvPr>
              <p:cNvSpPr/>
              <p:nvPr/>
            </p:nvSpPr>
            <p:spPr>
              <a:xfrm>
                <a:off x="10508814" y="2260791"/>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sp>
            <p:nvSpPr>
              <p:cNvPr id="45" name="Bent-Up Arrow 44">
                <a:extLst>
                  <a:ext uri="{FF2B5EF4-FFF2-40B4-BE49-F238E27FC236}">
                    <a16:creationId xmlns:a16="http://schemas.microsoft.com/office/drawing/2014/main" id="{5DC9C430-7561-9748-BB7A-CDF6822186BE}"/>
                  </a:ext>
                </a:extLst>
              </p:cNvPr>
              <p:cNvSpPr/>
              <p:nvPr/>
            </p:nvSpPr>
            <p:spPr>
              <a:xfrm rot="2692419">
                <a:off x="10641143" y="2301658"/>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cxnSp>
          <p:nvCxnSpPr>
            <p:cNvPr id="16" name="Straight Connector 15">
              <a:extLst>
                <a:ext uri="{FF2B5EF4-FFF2-40B4-BE49-F238E27FC236}">
                  <a16:creationId xmlns:a16="http://schemas.microsoft.com/office/drawing/2014/main" id="{57F54EB5-E45C-FD42-A11C-CFC2A77AAD8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ular Callout 38">
              <a:extLst>
                <a:ext uri="{FF2B5EF4-FFF2-40B4-BE49-F238E27FC236}">
                  <a16:creationId xmlns:a16="http://schemas.microsoft.com/office/drawing/2014/main" id="{730C08C8-1789-5B4C-81B3-2F69F2665D35}"/>
                </a:ext>
              </a:extLst>
            </p:cNvPr>
            <p:cNvSpPr/>
            <p:nvPr/>
          </p:nvSpPr>
          <p:spPr>
            <a:xfrm>
              <a:off x="9226568" y="1154927"/>
              <a:ext cx="2558779" cy="544141"/>
            </a:xfrm>
            <a:prstGeom prst="wedgeRectCallout">
              <a:avLst>
                <a:gd name="adj1" fmla="val 9568"/>
                <a:gd name="adj2" fmla="val 74437"/>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Total value of discounts = $88,700</a:t>
              </a:r>
            </a:p>
            <a:p>
              <a:pPr algn="ctr"/>
              <a:r>
                <a:rPr lang="en-GB" sz="1200" dirty="0">
                  <a:solidFill>
                    <a:schemeClr val="accent1"/>
                  </a:solidFill>
                  <a:latin typeface="Barlow" pitchFamily="2" charset="77"/>
                </a:rPr>
                <a:t>or 6.5% of total revenues</a:t>
              </a:r>
            </a:p>
          </p:txBody>
        </p:sp>
      </p:grpSp>
      <p:grpSp>
        <p:nvGrpSpPr>
          <p:cNvPr id="38" name="Group 37">
            <a:extLst>
              <a:ext uri="{FF2B5EF4-FFF2-40B4-BE49-F238E27FC236}">
                <a16:creationId xmlns:a16="http://schemas.microsoft.com/office/drawing/2014/main" id="{B68B7AFC-7FA8-4D43-AEEF-300E4D4B495C}"/>
              </a:ext>
            </a:extLst>
          </p:cNvPr>
          <p:cNvGrpSpPr/>
          <p:nvPr/>
        </p:nvGrpSpPr>
        <p:grpSpPr>
          <a:xfrm>
            <a:off x="10592648" y="163826"/>
            <a:ext cx="1435707" cy="234569"/>
            <a:chOff x="10277856" y="159503"/>
            <a:chExt cx="1435707" cy="234569"/>
          </a:xfrm>
        </p:grpSpPr>
        <p:sp>
          <p:nvSpPr>
            <p:cNvPr id="46" name="Rounded Rectangle 45">
              <a:extLst>
                <a:ext uri="{FF2B5EF4-FFF2-40B4-BE49-F238E27FC236}">
                  <a16:creationId xmlns:a16="http://schemas.microsoft.com/office/drawing/2014/main" id="{024F349D-5B86-6A46-94AB-302368D0AAD0}"/>
                </a:ext>
              </a:extLst>
            </p:cNvPr>
            <p:cNvSpPr/>
            <p:nvPr/>
          </p:nvSpPr>
          <p:spPr>
            <a:xfrm>
              <a:off x="10277857" y="159503"/>
              <a:ext cx="1435706"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Revenue Per Order</a:t>
              </a:r>
            </a:p>
          </p:txBody>
        </p:sp>
        <p:sp>
          <p:nvSpPr>
            <p:cNvPr id="47" name="Oval 46">
              <a:extLst>
                <a:ext uri="{FF2B5EF4-FFF2-40B4-BE49-F238E27FC236}">
                  <a16:creationId xmlns:a16="http://schemas.microsoft.com/office/drawing/2014/main" id="{A3EEE0A5-81E7-4744-BBF0-A33B4D3F2C5A}"/>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2</a:t>
              </a:r>
            </a:p>
          </p:txBody>
        </p:sp>
      </p:grpSp>
    </p:spTree>
    <p:extLst>
      <p:ext uri="{BB962C8B-B14F-4D97-AF65-F5344CB8AC3E}">
        <p14:creationId xmlns:p14="http://schemas.microsoft.com/office/powerpoint/2010/main" val="3500261249"/>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6</a:t>
            </a:fld>
            <a:endParaRPr lang="en-US" dirty="0"/>
          </a:p>
        </p:txBody>
      </p:sp>
      <p:sp>
        <p:nvSpPr>
          <p:cNvPr id="13" name="Content Placeholder 1">
            <a:extLst>
              <a:ext uri="{FF2B5EF4-FFF2-40B4-BE49-F238E27FC236}">
                <a16:creationId xmlns:a16="http://schemas.microsoft.com/office/drawing/2014/main" id="{0974466D-F293-134D-B04F-DC357041692C}"/>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Could customers who make less frequent orders do so because they make bigger orders each time?</a:t>
            </a:r>
          </a:p>
          <a:p>
            <a:pPr marL="0" indent="0">
              <a:spcBef>
                <a:spcPts val="1800"/>
              </a:spcBef>
              <a:spcAft>
                <a:spcPts val="1800"/>
              </a:spcAft>
              <a:buNone/>
            </a:pPr>
            <a:r>
              <a:rPr lang="en-US" sz="2000" dirty="0"/>
              <a:t>CB91 compared two customer cohorts – those that made at least one order every 2 months, and those that did not – and found that the opposite is true.</a:t>
            </a:r>
          </a:p>
          <a:p>
            <a:pPr marL="0" indent="0">
              <a:spcAft>
                <a:spcPts val="1800"/>
              </a:spcAft>
              <a:buNone/>
            </a:pPr>
            <a:r>
              <a:rPr lang="en-US" sz="2000" dirty="0"/>
              <a:t>Customers making more than one order every 2 months, on average:</a:t>
            </a:r>
          </a:p>
          <a:p>
            <a:pPr>
              <a:spcAft>
                <a:spcPts val="600"/>
              </a:spcAft>
            </a:pPr>
            <a:r>
              <a:rPr lang="en-US" sz="2000" i="1" dirty="0">
                <a:solidFill>
                  <a:schemeClr val="accent1"/>
                </a:solidFill>
              </a:rPr>
              <a:t>Make more valuable orders</a:t>
            </a:r>
          </a:p>
          <a:p>
            <a:pPr>
              <a:spcAft>
                <a:spcPts val="600"/>
              </a:spcAft>
            </a:pPr>
            <a:r>
              <a:rPr lang="en-US" sz="2000" i="1" dirty="0">
                <a:solidFill>
                  <a:schemeClr val="accent1"/>
                </a:solidFill>
              </a:rPr>
              <a:t>Purchase more units per order</a:t>
            </a:r>
          </a:p>
          <a:p>
            <a:pPr>
              <a:spcAft>
                <a:spcPts val="600"/>
              </a:spcAft>
            </a:pPr>
            <a:r>
              <a:rPr lang="en-US" sz="2000" i="1" dirty="0">
                <a:solidFill>
                  <a:schemeClr val="accent1"/>
                </a:solidFill>
              </a:rPr>
              <a:t>Include more unique types of product in each order</a:t>
            </a:r>
          </a:p>
        </p:txBody>
      </p:sp>
      <p:cxnSp>
        <p:nvCxnSpPr>
          <p:cNvPr id="14" name="Straight Connector 13">
            <a:extLst>
              <a:ext uri="{FF2B5EF4-FFF2-40B4-BE49-F238E27FC236}">
                <a16:creationId xmlns:a16="http://schemas.microsoft.com/office/drawing/2014/main" id="{CDBA2412-6CD9-404E-A4B1-8F93A28CCD53}"/>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Increasing customer order frequency</a:t>
            </a:r>
          </a:p>
        </p:txBody>
      </p:sp>
      <p:sp>
        <p:nvSpPr>
          <p:cNvPr id="27" name="Footer Placeholder 23">
            <a:extLst>
              <a:ext uri="{FF2B5EF4-FFF2-40B4-BE49-F238E27FC236}">
                <a16:creationId xmlns:a16="http://schemas.microsoft.com/office/drawing/2014/main" id="{5222F6AA-B259-1845-800F-64E43D53EEA4}"/>
              </a:ext>
            </a:extLst>
          </p:cNvPr>
          <p:cNvSpPr>
            <a:spLocks noGrp="1"/>
          </p:cNvSpPr>
          <p:nvPr>
            <p:ph type="ftr" sz="quarter" idx="11"/>
          </p:nvPr>
        </p:nvSpPr>
        <p:spPr>
          <a:xfrm>
            <a:off x="1815085" y="6418980"/>
            <a:ext cx="9972787" cy="365125"/>
          </a:xfrm>
        </p:spPr>
        <p:txBody>
          <a:bodyPr anchor="b"/>
          <a:lstStyle/>
          <a:p>
            <a:r>
              <a:rPr lang="en-US" sz="1200" dirty="0"/>
              <a:t>Monte Carlo simulations (n = 200,000, alpha = 0.05) used to determine statistical significance. Further details in this document’s appendix.</a:t>
            </a:r>
          </a:p>
        </p:txBody>
      </p:sp>
      <p:grpSp>
        <p:nvGrpSpPr>
          <p:cNvPr id="9" name="Group 8">
            <a:extLst>
              <a:ext uri="{FF2B5EF4-FFF2-40B4-BE49-F238E27FC236}">
                <a16:creationId xmlns:a16="http://schemas.microsoft.com/office/drawing/2014/main" id="{EBAEEBA5-6EFB-0C45-BC9E-E4BD385A735B}"/>
              </a:ext>
            </a:extLst>
          </p:cNvPr>
          <p:cNvGrpSpPr/>
          <p:nvPr/>
        </p:nvGrpSpPr>
        <p:grpSpPr>
          <a:xfrm>
            <a:off x="6490840" y="856535"/>
            <a:ext cx="5297032" cy="5674338"/>
            <a:chOff x="6574640" y="875549"/>
            <a:chExt cx="5213232" cy="5584569"/>
          </a:xfrm>
        </p:grpSpPr>
        <p:pic>
          <p:nvPicPr>
            <p:cNvPr id="4134" name="Picture 38">
              <a:extLst>
                <a:ext uri="{FF2B5EF4-FFF2-40B4-BE49-F238E27FC236}">
                  <a16:creationId xmlns:a16="http://schemas.microsoft.com/office/drawing/2014/main" id="{8DD1B1BD-9A90-0B43-83F9-E3319AF0E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749" y="4524836"/>
              <a:ext cx="5213123" cy="1935282"/>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a:extLst>
                <a:ext uri="{FF2B5EF4-FFF2-40B4-BE49-F238E27FC236}">
                  <a16:creationId xmlns:a16="http://schemas.microsoft.com/office/drawing/2014/main" id="{28F13D5B-76A6-6D4D-B707-BF34CE7E295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574641" y="875549"/>
              <a:ext cx="5213231" cy="1911280"/>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a:extLst>
                <a:ext uri="{FF2B5EF4-FFF2-40B4-BE49-F238E27FC236}">
                  <a16:creationId xmlns:a16="http://schemas.microsoft.com/office/drawing/2014/main" id="{E686E742-A8C9-484C-808D-FC0770062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640" y="2756141"/>
              <a:ext cx="5213232" cy="1799383"/>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ular Callout 41">
            <a:extLst>
              <a:ext uri="{FF2B5EF4-FFF2-40B4-BE49-F238E27FC236}">
                <a16:creationId xmlns:a16="http://schemas.microsoft.com/office/drawing/2014/main" id="{E2BF2A38-1C49-EC46-9AB5-27A16A5BB37A}"/>
              </a:ext>
            </a:extLst>
          </p:cNvPr>
          <p:cNvSpPr/>
          <p:nvPr/>
        </p:nvSpPr>
        <p:spPr>
          <a:xfrm>
            <a:off x="10599151" y="1378544"/>
            <a:ext cx="1188721" cy="662292"/>
          </a:xfrm>
          <a:prstGeom prst="wedgeRectCallout">
            <a:avLst>
              <a:gd name="adj1" fmla="val -71201"/>
              <a:gd name="adj2" fmla="val 247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pPr algn="ctr"/>
            <a:r>
              <a:rPr lang="en-GB" sz="1200" dirty="0">
                <a:solidFill>
                  <a:schemeClr val="accent1"/>
                </a:solidFill>
                <a:latin typeface="Barlow" pitchFamily="2" charset="77"/>
              </a:rPr>
              <a:t>The mean gap between orders is 66 days</a:t>
            </a:r>
          </a:p>
        </p:txBody>
      </p:sp>
      <p:grpSp>
        <p:nvGrpSpPr>
          <p:cNvPr id="46" name="Group 45">
            <a:extLst>
              <a:ext uri="{FF2B5EF4-FFF2-40B4-BE49-F238E27FC236}">
                <a16:creationId xmlns:a16="http://schemas.microsoft.com/office/drawing/2014/main" id="{4BBE760C-6CD2-4C4B-9EBD-7941A093FD0C}"/>
              </a:ext>
            </a:extLst>
          </p:cNvPr>
          <p:cNvGrpSpPr/>
          <p:nvPr/>
        </p:nvGrpSpPr>
        <p:grpSpPr>
          <a:xfrm>
            <a:off x="10433943" y="163826"/>
            <a:ext cx="1594335" cy="234569"/>
            <a:chOff x="10277856" y="159503"/>
            <a:chExt cx="1594335" cy="234569"/>
          </a:xfrm>
        </p:grpSpPr>
        <p:sp>
          <p:nvSpPr>
            <p:cNvPr id="47" name="Rounded Rectangle 46">
              <a:extLst>
                <a:ext uri="{FF2B5EF4-FFF2-40B4-BE49-F238E27FC236}">
                  <a16:creationId xmlns:a16="http://schemas.microsoft.com/office/drawing/2014/main" id="{27330B0C-E06F-E24C-959B-2EA5E8714EAE}"/>
                </a:ext>
              </a:extLst>
            </p:cNvPr>
            <p:cNvSpPr/>
            <p:nvPr/>
          </p:nvSpPr>
          <p:spPr>
            <a:xfrm>
              <a:off x="10277856" y="159503"/>
              <a:ext cx="1594335"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Orders Per Customer</a:t>
              </a:r>
            </a:p>
          </p:txBody>
        </p:sp>
        <p:sp>
          <p:nvSpPr>
            <p:cNvPr id="48" name="Oval 47">
              <a:extLst>
                <a:ext uri="{FF2B5EF4-FFF2-40B4-BE49-F238E27FC236}">
                  <a16:creationId xmlns:a16="http://schemas.microsoft.com/office/drawing/2014/main" id="{F3ADBD3E-3D33-BA4C-AFF7-4DD016D11255}"/>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3</a:t>
              </a:r>
            </a:p>
          </p:txBody>
        </p:sp>
      </p:grpSp>
    </p:spTree>
    <p:extLst>
      <p:ext uri="{BB962C8B-B14F-4D97-AF65-F5344CB8AC3E}">
        <p14:creationId xmlns:p14="http://schemas.microsoft.com/office/powerpoint/2010/main" val="409054859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0C88-D161-CB49-BC43-85DA39AD6809}"/>
              </a:ext>
            </a:extLst>
          </p:cNvPr>
          <p:cNvSpPr>
            <a:spLocks noGrp="1"/>
          </p:cNvSpPr>
          <p:nvPr>
            <p:ph type="title"/>
          </p:nvPr>
        </p:nvSpPr>
        <p:spPr/>
        <p:txBody>
          <a:bodyPr/>
          <a:lstStyle/>
          <a:p>
            <a:r>
              <a:rPr lang="en-GB" dirty="0"/>
              <a:t>The cost of shipping firms</a:t>
            </a:r>
          </a:p>
        </p:txBody>
      </p:sp>
      <p:sp>
        <p:nvSpPr>
          <p:cNvPr id="4" name="Slide Number Placeholder 3">
            <a:extLst>
              <a:ext uri="{FF2B5EF4-FFF2-40B4-BE49-F238E27FC236}">
                <a16:creationId xmlns:a16="http://schemas.microsoft.com/office/drawing/2014/main" id="{DC3B89EF-F737-0E4B-964C-661062538294}"/>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pSp>
        <p:nvGrpSpPr>
          <p:cNvPr id="23" name="Group 22">
            <a:extLst>
              <a:ext uri="{FF2B5EF4-FFF2-40B4-BE49-F238E27FC236}">
                <a16:creationId xmlns:a16="http://schemas.microsoft.com/office/drawing/2014/main" id="{FC11CD33-F9EE-9947-A411-5DCE34A6992F}"/>
              </a:ext>
            </a:extLst>
          </p:cNvPr>
          <p:cNvGrpSpPr/>
          <p:nvPr/>
        </p:nvGrpSpPr>
        <p:grpSpPr>
          <a:xfrm>
            <a:off x="6219276" y="1018793"/>
            <a:ext cx="5767060" cy="4906435"/>
            <a:chOff x="1620352" y="1075266"/>
            <a:chExt cx="5767060" cy="4906435"/>
          </a:xfrm>
        </p:grpSpPr>
        <p:pic>
          <p:nvPicPr>
            <p:cNvPr id="1032" name="Picture 8">
              <a:extLst>
                <a:ext uri="{FF2B5EF4-FFF2-40B4-BE49-F238E27FC236}">
                  <a16:creationId xmlns:a16="http://schemas.microsoft.com/office/drawing/2014/main" id="{1766F39A-A328-2C45-AA7E-90FBBC8E4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52" y="1075266"/>
              <a:ext cx="5767060" cy="2037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2CCCA02-5138-B54A-9DD9-4C2C7A13C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352" y="3347118"/>
              <a:ext cx="5767060" cy="20371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5AFF15D-96DC-3746-B3B8-AC9DA465D20C}"/>
                </a:ext>
              </a:extLst>
            </p:cNvPr>
            <p:cNvGrpSpPr/>
            <p:nvPr/>
          </p:nvGrpSpPr>
          <p:grpSpPr>
            <a:xfrm>
              <a:off x="2381589" y="5736168"/>
              <a:ext cx="4487335" cy="245533"/>
              <a:chOff x="2582333" y="5913966"/>
              <a:chExt cx="4487335" cy="245533"/>
            </a:xfrm>
          </p:grpSpPr>
          <p:grpSp>
            <p:nvGrpSpPr>
              <p:cNvPr id="7" name="Group 6">
                <a:extLst>
                  <a:ext uri="{FF2B5EF4-FFF2-40B4-BE49-F238E27FC236}">
                    <a16:creationId xmlns:a16="http://schemas.microsoft.com/office/drawing/2014/main" id="{4BCF4D5E-6610-844D-B7A5-C0765A8DA5EF}"/>
                  </a:ext>
                </a:extLst>
              </p:cNvPr>
              <p:cNvGrpSpPr/>
              <p:nvPr/>
            </p:nvGrpSpPr>
            <p:grpSpPr>
              <a:xfrm>
                <a:off x="2582333" y="5913966"/>
                <a:ext cx="1397001" cy="245533"/>
                <a:chOff x="2582333" y="5913966"/>
                <a:chExt cx="1397001" cy="245533"/>
              </a:xfrm>
            </p:grpSpPr>
            <p:sp>
              <p:nvSpPr>
                <p:cNvPr id="3" name="Rectangle 2">
                  <a:extLst>
                    <a:ext uri="{FF2B5EF4-FFF2-40B4-BE49-F238E27FC236}">
                      <a16:creationId xmlns:a16="http://schemas.microsoft.com/office/drawing/2014/main" id="{97C33E21-0FF3-E04D-97BA-C5946DBD157B}"/>
                    </a:ext>
                  </a:extLst>
                </p:cNvPr>
                <p:cNvSpPr/>
                <p:nvPr/>
              </p:nvSpPr>
              <p:spPr>
                <a:xfrm>
                  <a:off x="2582333" y="5943600"/>
                  <a:ext cx="186266" cy="186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78F33D7-6FB7-FF48-88D6-159BEC3C1E7C}"/>
                    </a:ext>
                  </a:extLst>
                </p:cNvPr>
                <p:cNvSpPr txBox="1"/>
                <p:nvPr/>
              </p:nvSpPr>
              <p:spPr>
                <a:xfrm>
                  <a:off x="2853266"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Speedy Express</a:t>
                  </a:r>
                </a:p>
              </p:txBody>
            </p:sp>
          </p:grpSp>
          <p:grpSp>
            <p:nvGrpSpPr>
              <p:cNvPr id="8" name="Group 7">
                <a:extLst>
                  <a:ext uri="{FF2B5EF4-FFF2-40B4-BE49-F238E27FC236}">
                    <a16:creationId xmlns:a16="http://schemas.microsoft.com/office/drawing/2014/main" id="{3AF06353-3B4C-C944-922A-1F507D31107A}"/>
                  </a:ext>
                </a:extLst>
              </p:cNvPr>
              <p:cNvGrpSpPr/>
              <p:nvPr/>
            </p:nvGrpSpPr>
            <p:grpSpPr>
              <a:xfrm>
                <a:off x="4127500" y="5913966"/>
                <a:ext cx="1397001" cy="245533"/>
                <a:chOff x="4190999" y="5913966"/>
                <a:chExt cx="1397001" cy="245533"/>
              </a:xfrm>
            </p:grpSpPr>
            <p:sp>
              <p:nvSpPr>
                <p:cNvPr id="12" name="Rectangle 11">
                  <a:extLst>
                    <a:ext uri="{FF2B5EF4-FFF2-40B4-BE49-F238E27FC236}">
                      <a16:creationId xmlns:a16="http://schemas.microsoft.com/office/drawing/2014/main" id="{762B6B60-7741-1C47-A1A8-BA21055E6802}"/>
                    </a:ext>
                  </a:extLst>
                </p:cNvPr>
                <p:cNvSpPr/>
                <p:nvPr/>
              </p:nvSpPr>
              <p:spPr>
                <a:xfrm>
                  <a:off x="4190999" y="5943600"/>
                  <a:ext cx="186266" cy="186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095379F5-52E2-F94A-B5B3-FACC1E665086}"/>
                    </a:ext>
                  </a:extLst>
                </p:cNvPr>
                <p:cNvSpPr txBox="1"/>
                <p:nvPr/>
              </p:nvSpPr>
              <p:spPr>
                <a:xfrm>
                  <a:off x="4461932"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United Package</a:t>
                  </a:r>
                </a:p>
              </p:txBody>
            </p:sp>
          </p:grpSp>
          <p:grpSp>
            <p:nvGrpSpPr>
              <p:cNvPr id="9" name="Group 8">
                <a:extLst>
                  <a:ext uri="{FF2B5EF4-FFF2-40B4-BE49-F238E27FC236}">
                    <a16:creationId xmlns:a16="http://schemas.microsoft.com/office/drawing/2014/main" id="{3A0B0832-1E15-F34E-9062-2D465DD15708}"/>
                  </a:ext>
                </a:extLst>
              </p:cNvPr>
              <p:cNvGrpSpPr/>
              <p:nvPr/>
            </p:nvGrpSpPr>
            <p:grpSpPr>
              <a:xfrm>
                <a:off x="5672667" y="5913966"/>
                <a:ext cx="1397001" cy="245533"/>
                <a:chOff x="5672667" y="5913966"/>
                <a:chExt cx="1397001" cy="245533"/>
              </a:xfrm>
            </p:grpSpPr>
            <p:sp>
              <p:nvSpPr>
                <p:cNvPr id="14" name="Rectangle 13">
                  <a:extLst>
                    <a:ext uri="{FF2B5EF4-FFF2-40B4-BE49-F238E27FC236}">
                      <a16:creationId xmlns:a16="http://schemas.microsoft.com/office/drawing/2014/main" id="{245790D5-4B05-C14D-B5AB-E06EDA6D1A6B}"/>
                    </a:ext>
                  </a:extLst>
                </p:cNvPr>
                <p:cNvSpPr/>
                <p:nvPr/>
              </p:nvSpPr>
              <p:spPr>
                <a:xfrm>
                  <a:off x="5672667" y="5943600"/>
                  <a:ext cx="186266" cy="1862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F248ECA-7358-3540-A1CA-C4BFE642511D}"/>
                    </a:ext>
                  </a:extLst>
                </p:cNvPr>
                <p:cNvSpPr txBox="1"/>
                <p:nvPr/>
              </p:nvSpPr>
              <p:spPr>
                <a:xfrm>
                  <a:off x="5943600" y="5913966"/>
                  <a:ext cx="1126068" cy="245533"/>
                </a:xfrm>
                <a:prstGeom prst="rect">
                  <a:avLst/>
                </a:prstGeom>
                <a:noFill/>
              </p:spPr>
              <p:txBody>
                <a:bodyPr wrap="square" lIns="0" tIns="0" rIns="0" bIns="0" rtlCol="0" anchor="ctr">
                  <a:noAutofit/>
                </a:bodyPr>
                <a:lstStyle/>
                <a:p>
                  <a:pPr algn="l"/>
                  <a:r>
                    <a:rPr lang="en-GB" sz="1200" dirty="0">
                      <a:solidFill>
                        <a:schemeClr val="accent6"/>
                      </a:solidFill>
                      <a:latin typeface="Barlow Light" pitchFamily="2" charset="77"/>
                    </a:rPr>
                    <a:t>Federal Shipping</a:t>
                  </a:r>
                </a:p>
              </p:txBody>
            </p:sp>
          </p:grpSp>
        </p:grpSp>
        <p:grpSp>
          <p:nvGrpSpPr>
            <p:cNvPr id="22" name="Group 21">
              <a:extLst>
                <a:ext uri="{FF2B5EF4-FFF2-40B4-BE49-F238E27FC236}">
                  <a16:creationId xmlns:a16="http://schemas.microsoft.com/office/drawing/2014/main" id="{18E9685E-39D0-864D-A083-7EA0726AD277}"/>
                </a:ext>
              </a:extLst>
            </p:cNvPr>
            <p:cNvGrpSpPr/>
            <p:nvPr/>
          </p:nvGrpSpPr>
          <p:grpSpPr>
            <a:xfrm>
              <a:off x="4650100" y="4621736"/>
              <a:ext cx="396000" cy="396000"/>
              <a:chOff x="9157445" y="3347118"/>
              <a:chExt cx="396000" cy="396000"/>
            </a:xfrm>
          </p:grpSpPr>
          <p:sp>
            <p:nvSpPr>
              <p:cNvPr id="28" name="Oval 27">
                <a:extLst>
                  <a:ext uri="{FF2B5EF4-FFF2-40B4-BE49-F238E27FC236}">
                    <a16:creationId xmlns:a16="http://schemas.microsoft.com/office/drawing/2014/main" id="{4BC8B080-A9FD-1843-81AB-785FDB921D64}"/>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Bent-Up Arrow 20">
                <a:extLst>
                  <a:ext uri="{FF2B5EF4-FFF2-40B4-BE49-F238E27FC236}">
                    <a16:creationId xmlns:a16="http://schemas.microsoft.com/office/drawing/2014/main" id="{401182EB-7063-8142-9340-E1871F8EA7CF}"/>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 name="Group 31">
              <a:extLst>
                <a:ext uri="{FF2B5EF4-FFF2-40B4-BE49-F238E27FC236}">
                  <a16:creationId xmlns:a16="http://schemas.microsoft.com/office/drawing/2014/main" id="{D9AE4D48-AF08-A642-A239-BE2C42060F6D}"/>
                </a:ext>
              </a:extLst>
            </p:cNvPr>
            <p:cNvGrpSpPr/>
            <p:nvPr/>
          </p:nvGrpSpPr>
          <p:grpSpPr>
            <a:xfrm>
              <a:off x="3778590" y="4621736"/>
              <a:ext cx="396000" cy="396000"/>
              <a:chOff x="9157445" y="3347118"/>
              <a:chExt cx="396000" cy="396000"/>
            </a:xfrm>
          </p:grpSpPr>
          <p:sp>
            <p:nvSpPr>
              <p:cNvPr id="33" name="Oval 32">
                <a:extLst>
                  <a:ext uri="{FF2B5EF4-FFF2-40B4-BE49-F238E27FC236}">
                    <a16:creationId xmlns:a16="http://schemas.microsoft.com/office/drawing/2014/main" id="{640CC281-989D-914E-B264-745B0266769C}"/>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Bent-Up Arrow 33">
                <a:extLst>
                  <a:ext uri="{FF2B5EF4-FFF2-40B4-BE49-F238E27FC236}">
                    <a16:creationId xmlns:a16="http://schemas.microsoft.com/office/drawing/2014/main" id="{80DDEC6A-5474-2143-8B5F-A5FC0E58FDA3}"/>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493BE4CE-38C9-F14A-AEBE-246508444F0D}"/>
                </a:ext>
              </a:extLst>
            </p:cNvPr>
            <p:cNvGrpSpPr/>
            <p:nvPr/>
          </p:nvGrpSpPr>
          <p:grpSpPr>
            <a:xfrm>
              <a:off x="6565070" y="2317264"/>
              <a:ext cx="396000" cy="396000"/>
              <a:chOff x="9157445" y="3347118"/>
              <a:chExt cx="396000" cy="396000"/>
            </a:xfrm>
          </p:grpSpPr>
          <p:sp>
            <p:nvSpPr>
              <p:cNvPr id="39" name="Oval 38">
                <a:extLst>
                  <a:ext uri="{FF2B5EF4-FFF2-40B4-BE49-F238E27FC236}">
                    <a16:creationId xmlns:a16="http://schemas.microsoft.com/office/drawing/2014/main" id="{821C4421-CD84-1A45-8F65-BF963098F3F3}"/>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Bent-Up Arrow 39">
                <a:extLst>
                  <a:ext uri="{FF2B5EF4-FFF2-40B4-BE49-F238E27FC236}">
                    <a16:creationId xmlns:a16="http://schemas.microsoft.com/office/drawing/2014/main" id="{CF358502-4829-EC4A-AEC3-D7D576E698EE}"/>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9FD2A246-466E-874F-B1AA-DC146204E377}"/>
                </a:ext>
              </a:extLst>
            </p:cNvPr>
            <p:cNvGrpSpPr/>
            <p:nvPr/>
          </p:nvGrpSpPr>
          <p:grpSpPr>
            <a:xfrm>
              <a:off x="5909890" y="2317264"/>
              <a:ext cx="396000" cy="396000"/>
              <a:chOff x="9157445" y="3347118"/>
              <a:chExt cx="396000" cy="396000"/>
            </a:xfrm>
          </p:grpSpPr>
          <p:sp>
            <p:nvSpPr>
              <p:cNvPr id="45" name="Oval 44">
                <a:extLst>
                  <a:ext uri="{FF2B5EF4-FFF2-40B4-BE49-F238E27FC236}">
                    <a16:creationId xmlns:a16="http://schemas.microsoft.com/office/drawing/2014/main" id="{45E19558-6E39-364D-8F35-0BB2CCE12ED1}"/>
                  </a:ext>
                </a:extLst>
              </p:cNvPr>
              <p:cNvSpPr/>
              <p:nvPr/>
            </p:nvSpPr>
            <p:spPr>
              <a:xfrm>
                <a:off x="9157445" y="3347118"/>
                <a:ext cx="396000" cy="396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Bent-Up Arrow 45">
                <a:extLst>
                  <a:ext uri="{FF2B5EF4-FFF2-40B4-BE49-F238E27FC236}">
                    <a16:creationId xmlns:a16="http://schemas.microsoft.com/office/drawing/2014/main" id="{92DE9DE5-5DFC-6541-9893-D7984AAD6366}"/>
                  </a:ext>
                </a:extLst>
              </p:cNvPr>
              <p:cNvSpPr/>
              <p:nvPr/>
            </p:nvSpPr>
            <p:spPr>
              <a:xfrm rot="2692419">
                <a:off x="9289774" y="3387985"/>
                <a:ext cx="131341" cy="257904"/>
              </a:xfrm>
              <a:prstGeom prst="bentUpArrow">
                <a:avLst>
                  <a:gd name="adj1" fmla="val 44853"/>
                  <a:gd name="adj2" fmla="val 13344"/>
                  <a:gd name="adj3"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8" name="Content Placeholder 1">
            <a:extLst>
              <a:ext uri="{FF2B5EF4-FFF2-40B4-BE49-F238E27FC236}">
                <a16:creationId xmlns:a16="http://schemas.microsoft.com/office/drawing/2014/main" id="{0AD98BA5-4883-F841-821C-1CC5102C10C8}"/>
              </a:ext>
            </a:extLst>
          </p:cNvPr>
          <p:cNvSpPr>
            <a:spLocks noGrp="1"/>
          </p:cNvSpPr>
          <p:nvPr>
            <p:ph idx="1"/>
          </p:nvPr>
        </p:nvSpPr>
        <p:spPr>
          <a:xfrm>
            <a:off x="1815087" y="1039660"/>
            <a:ext cx="4054371" cy="5379319"/>
          </a:xfrm>
        </p:spPr>
        <p:txBody>
          <a:bodyPr>
            <a:normAutofit/>
          </a:bodyPr>
          <a:lstStyle/>
          <a:p>
            <a:pPr marL="0" indent="0">
              <a:spcBef>
                <a:spcPts val="1800"/>
              </a:spcBef>
              <a:spcAft>
                <a:spcPts val="0"/>
              </a:spcAft>
              <a:buNone/>
            </a:pPr>
            <a:r>
              <a:rPr lang="en-US" sz="2000" dirty="0"/>
              <a:t>Three shipping companies are used across regions. CB91 </a:t>
            </a:r>
            <a:r>
              <a:rPr lang="en-GB" sz="2000" dirty="0"/>
              <a:t>ran tests across</a:t>
            </a:r>
            <a:r>
              <a:rPr lang="en-US" sz="2000" dirty="0"/>
              <a:t> two cost KPIs to determine if any one company is significantly cheaper in a given region.</a:t>
            </a:r>
          </a:p>
        </p:txBody>
      </p:sp>
      <p:sp>
        <p:nvSpPr>
          <p:cNvPr id="24" name="Footer Placeholder 23">
            <a:extLst>
              <a:ext uri="{FF2B5EF4-FFF2-40B4-BE49-F238E27FC236}">
                <a16:creationId xmlns:a16="http://schemas.microsoft.com/office/drawing/2014/main" id="{540D0D15-8A0E-C64B-A7C2-F41074F62153}"/>
              </a:ext>
            </a:extLst>
          </p:cNvPr>
          <p:cNvSpPr>
            <a:spLocks noGrp="1"/>
          </p:cNvSpPr>
          <p:nvPr>
            <p:ph type="ftr" sz="quarter" idx="11"/>
          </p:nvPr>
        </p:nvSpPr>
        <p:spPr/>
        <p:txBody>
          <a:bodyPr anchor="b"/>
          <a:lstStyle/>
          <a:p>
            <a:r>
              <a:rPr lang="en-US" sz="1200" dirty="0"/>
              <a:t>Monte Carlo simulations (n = 50,000, alpha = 0.05) used to determine statistical significance. Further details in this document’s appendix.</a:t>
            </a:r>
          </a:p>
        </p:txBody>
      </p:sp>
      <p:graphicFrame>
        <p:nvGraphicFramePr>
          <p:cNvPr id="25" name="Table 24">
            <a:extLst>
              <a:ext uri="{FF2B5EF4-FFF2-40B4-BE49-F238E27FC236}">
                <a16:creationId xmlns:a16="http://schemas.microsoft.com/office/drawing/2014/main" id="{6C65351E-93F9-794D-A5F6-E98C7EAA63AD}"/>
              </a:ext>
            </a:extLst>
          </p:cNvPr>
          <p:cNvGraphicFramePr>
            <a:graphicFrameLocks noGrp="1"/>
          </p:cNvGraphicFramePr>
          <p:nvPr>
            <p:extLst>
              <p:ext uri="{D42A27DB-BD31-4B8C-83A1-F6EECF244321}">
                <p14:modId xmlns:p14="http://schemas.microsoft.com/office/powerpoint/2010/main" val="1508337695"/>
              </p:ext>
            </p:extLst>
          </p:nvPr>
        </p:nvGraphicFramePr>
        <p:xfrm>
          <a:off x="1876346" y="2908990"/>
          <a:ext cx="3823876" cy="3030244"/>
        </p:xfrm>
        <a:graphic>
          <a:graphicData uri="http://schemas.openxmlformats.org/drawingml/2006/table">
            <a:tbl>
              <a:tblPr firstRow="1" bandRow="1">
                <a:tableStyleId>{5C22544A-7EE6-4342-B048-85BDC9FD1C3A}</a:tableStyleId>
              </a:tblPr>
              <a:tblGrid>
                <a:gridCol w="1911938">
                  <a:extLst>
                    <a:ext uri="{9D8B030D-6E8A-4147-A177-3AD203B41FA5}">
                      <a16:colId xmlns:a16="http://schemas.microsoft.com/office/drawing/2014/main" val="2123239354"/>
                    </a:ext>
                  </a:extLst>
                </a:gridCol>
                <a:gridCol w="1911938">
                  <a:extLst>
                    <a:ext uri="{9D8B030D-6E8A-4147-A177-3AD203B41FA5}">
                      <a16:colId xmlns:a16="http://schemas.microsoft.com/office/drawing/2014/main" val="1434858201"/>
                    </a:ext>
                  </a:extLst>
                </a:gridCol>
              </a:tblGrid>
              <a:tr h="418690">
                <a:tc>
                  <a:txBody>
                    <a:bodyPr/>
                    <a:lstStyle/>
                    <a:p>
                      <a:pPr algn="ctr"/>
                      <a:r>
                        <a:rPr lang="en-GB" b="0" i="0" dirty="0">
                          <a:latin typeface="Barlow" pitchFamily="2" charset="77"/>
                        </a:rPr>
                        <a:t>Region</a:t>
                      </a:r>
                    </a:p>
                  </a:txBody>
                  <a:tcPr anchor="ctr"/>
                </a:tc>
                <a:tc>
                  <a:txBody>
                    <a:bodyPr/>
                    <a:lstStyle/>
                    <a:p>
                      <a:pPr algn="ctr"/>
                      <a:r>
                        <a:rPr lang="en-GB" b="0" i="0" dirty="0">
                          <a:latin typeface="Barlow" pitchFamily="2" charset="77"/>
                        </a:rPr>
                        <a:t>Company to Use</a:t>
                      </a:r>
                    </a:p>
                  </a:txBody>
                  <a:tcPr anchor="ctr"/>
                </a:tc>
                <a:extLst>
                  <a:ext uri="{0D108BD9-81ED-4DB2-BD59-A6C34878D82A}">
                    <a16:rowId xmlns:a16="http://schemas.microsoft.com/office/drawing/2014/main" val="761811220"/>
                  </a:ext>
                </a:extLst>
              </a:tr>
              <a:tr h="435259">
                <a:tc>
                  <a:txBody>
                    <a:bodyPr/>
                    <a:lstStyle/>
                    <a:p>
                      <a:pPr algn="ctr"/>
                      <a:r>
                        <a:rPr lang="en-GB" sz="1400" b="0" i="0" dirty="0">
                          <a:solidFill>
                            <a:schemeClr val="accent6">
                              <a:lumMod val="75000"/>
                            </a:schemeClr>
                          </a:solidFill>
                          <a:latin typeface="Barlow Medium" pitchFamily="2" charset="77"/>
                        </a:rPr>
                        <a:t>British Isles</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2493143486"/>
                  </a:ext>
                </a:extLst>
              </a:tr>
              <a:tr h="435259">
                <a:tc>
                  <a:txBody>
                    <a:bodyPr/>
                    <a:lstStyle/>
                    <a:p>
                      <a:pPr algn="ctr"/>
                      <a:r>
                        <a:rPr lang="en-GB" sz="1400" b="0" i="0" dirty="0">
                          <a:solidFill>
                            <a:schemeClr val="accent6">
                              <a:lumMod val="75000"/>
                            </a:schemeClr>
                          </a:solidFill>
                          <a:latin typeface="Barlow Medium" pitchFamily="2" charset="77"/>
                        </a:rPr>
                        <a:t>Latin America</a:t>
                      </a:r>
                    </a:p>
                  </a:txBody>
                  <a:tcPr anchor="ctr"/>
                </a:tc>
                <a:tc>
                  <a:txBody>
                    <a:bodyPr/>
                    <a:lstStyle/>
                    <a:p>
                      <a:pPr algn="ctr"/>
                      <a:r>
                        <a:rPr lang="en-GB" sz="1400" b="0" i="1" dirty="0">
                          <a:solidFill>
                            <a:schemeClr val="accent6">
                              <a:lumMod val="75000"/>
                            </a:schemeClr>
                          </a:solidFill>
                          <a:latin typeface="Barlow Light" pitchFamily="2" charset="77"/>
                        </a:rPr>
                        <a:t>Any</a:t>
                      </a:r>
                    </a:p>
                  </a:txBody>
                  <a:tcPr anchor="ctr"/>
                </a:tc>
                <a:extLst>
                  <a:ext uri="{0D108BD9-81ED-4DB2-BD59-A6C34878D82A}">
                    <a16:rowId xmlns:a16="http://schemas.microsoft.com/office/drawing/2014/main" val="1918416732"/>
                  </a:ext>
                </a:extLst>
              </a:tr>
              <a:tr h="435259">
                <a:tc>
                  <a:txBody>
                    <a:bodyPr/>
                    <a:lstStyle/>
                    <a:p>
                      <a:pPr algn="ctr"/>
                      <a:r>
                        <a:rPr lang="en-GB" sz="1400" b="0" i="0" dirty="0">
                          <a:solidFill>
                            <a:schemeClr val="accent6">
                              <a:lumMod val="75000"/>
                            </a:schemeClr>
                          </a:solidFill>
                          <a:latin typeface="Barlow Medium" pitchFamily="2" charset="77"/>
                        </a:rPr>
                        <a:t>Nordics</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3895847031"/>
                  </a:ext>
                </a:extLst>
              </a:tr>
              <a:tr h="435259">
                <a:tc>
                  <a:txBody>
                    <a:bodyPr/>
                    <a:lstStyle/>
                    <a:p>
                      <a:pPr algn="ctr"/>
                      <a:r>
                        <a:rPr lang="en-GB" sz="1400" b="0" i="0" dirty="0">
                          <a:solidFill>
                            <a:schemeClr val="accent6">
                              <a:lumMod val="75000"/>
                            </a:schemeClr>
                          </a:solidFill>
                          <a:latin typeface="Barlow Medium" pitchFamily="2" charset="77"/>
                        </a:rPr>
                        <a:t>North America</a:t>
                      </a:r>
                    </a:p>
                  </a:txBody>
                  <a:tcPr anchor="ctr"/>
                </a:tc>
                <a:tc>
                  <a:txBody>
                    <a:bodyPr/>
                    <a:lstStyle/>
                    <a:p>
                      <a:pPr algn="ctr"/>
                      <a:r>
                        <a:rPr lang="en-GB" sz="1400" b="0" i="1" dirty="0">
                          <a:solidFill>
                            <a:schemeClr val="accent6">
                              <a:lumMod val="75000"/>
                            </a:schemeClr>
                          </a:solidFill>
                          <a:latin typeface="Barlow Light" pitchFamily="2" charset="77"/>
                        </a:rPr>
                        <a:t>Speedy Express</a:t>
                      </a:r>
                    </a:p>
                  </a:txBody>
                  <a:tcPr anchor="ctr"/>
                </a:tc>
                <a:extLst>
                  <a:ext uri="{0D108BD9-81ED-4DB2-BD59-A6C34878D82A}">
                    <a16:rowId xmlns:a16="http://schemas.microsoft.com/office/drawing/2014/main" val="2598153376"/>
                  </a:ext>
                </a:extLst>
              </a:tr>
              <a:tr h="435259">
                <a:tc>
                  <a:txBody>
                    <a:bodyPr/>
                    <a:lstStyle/>
                    <a:p>
                      <a:pPr algn="ctr"/>
                      <a:r>
                        <a:rPr lang="en-GB" sz="1400" b="0" i="0" dirty="0">
                          <a:solidFill>
                            <a:schemeClr val="accent6">
                              <a:lumMod val="75000"/>
                            </a:schemeClr>
                          </a:solidFill>
                          <a:latin typeface="Barlow Medium" pitchFamily="2" charset="77"/>
                        </a:rPr>
                        <a:t>Southern Europe</a:t>
                      </a:r>
                    </a:p>
                  </a:txBody>
                  <a:tcPr anchor="ctr"/>
                </a:tc>
                <a:tc>
                  <a:txBody>
                    <a:bodyPr/>
                    <a:lstStyle/>
                    <a:p>
                      <a:pPr algn="ctr"/>
                      <a:r>
                        <a:rPr lang="en-GB" sz="1400" b="0" i="1" dirty="0">
                          <a:solidFill>
                            <a:schemeClr val="accent6">
                              <a:lumMod val="75000"/>
                            </a:schemeClr>
                          </a:solidFill>
                          <a:latin typeface="Barlow Light" pitchFamily="2" charset="77"/>
                        </a:rPr>
                        <a:t>Federal Shipping</a:t>
                      </a:r>
                    </a:p>
                  </a:txBody>
                  <a:tcPr anchor="ctr"/>
                </a:tc>
                <a:extLst>
                  <a:ext uri="{0D108BD9-81ED-4DB2-BD59-A6C34878D82A}">
                    <a16:rowId xmlns:a16="http://schemas.microsoft.com/office/drawing/2014/main" val="2042431196"/>
                  </a:ext>
                </a:extLst>
              </a:tr>
              <a:tr h="435259">
                <a:tc>
                  <a:txBody>
                    <a:bodyPr/>
                    <a:lstStyle/>
                    <a:p>
                      <a:pPr algn="ctr"/>
                      <a:r>
                        <a:rPr lang="en-GB" sz="1400" b="0" i="0" dirty="0">
                          <a:solidFill>
                            <a:schemeClr val="accent6">
                              <a:lumMod val="75000"/>
                            </a:schemeClr>
                          </a:solidFill>
                          <a:latin typeface="Barlow Medium" pitchFamily="2" charset="77"/>
                        </a:rPr>
                        <a:t>West / Central Europe</a:t>
                      </a:r>
                    </a:p>
                  </a:txBody>
                  <a:tcPr anchor="ctr"/>
                </a:tc>
                <a:tc>
                  <a:txBody>
                    <a:bodyPr/>
                    <a:lstStyle/>
                    <a:p>
                      <a:pPr algn="ctr"/>
                      <a:r>
                        <a:rPr lang="en-GB" sz="1400" b="0" i="1" dirty="0">
                          <a:solidFill>
                            <a:schemeClr val="accent6">
                              <a:lumMod val="75000"/>
                            </a:schemeClr>
                          </a:solidFill>
                          <a:latin typeface="Barlow Light" pitchFamily="2" charset="77"/>
                        </a:rPr>
                        <a:t>United Package</a:t>
                      </a:r>
                    </a:p>
                  </a:txBody>
                  <a:tcPr anchor="ctr"/>
                </a:tc>
                <a:extLst>
                  <a:ext uri="{0D108BD9-81ED-4DB2-BD59-A6C34878D82A}">
                    <a16:rowId xmlns:a16="http://schemas.microsoft.com/office/drawing/2014/main" val="3926430841"/>
                  </a:ext>
                </a:extLst>
              </a:tr>
            </a:tbl>
          </a:graphicData>
        </a:graphic>
      </p:graphicFrame>
      <p:cxnSp>
        <p:nvCxnSpPr>
          <p:cNvPr id="30" name="Straight Connector 29">
            <a:extLst>
              <a:ext uri="{FF2B5EF4-FFF2-40B4-BE49-F238E27FC236}">
                <a16:creationId xmlns:a16="http://schemas.microsoft.com/office/drawing/2014/main" id="{F09B662F-1998-CC40-9800-CE83D8157599}"/>
              </a:ext>
            </a:extLst>
          </p:cNvPr>
          <p:cNvCxnSpPr>
            <a:cxnSpLocks/>
          </p:cNvCxnSpPr>
          <p:nvPr/>
        </p:nvCxnSpPr>
        <p:spPr>
          <a:xfrm>
            <a:off x="6017624" y="1083366"/>
            <a:ext cx="0" cy="4874613"/>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1D95FCA-EFE1-464F-B7CD-1BB93AD9121C}"/>
              </a:ext>
            </a:extLst>
          </p:cNvPr>
          <p:cNvGrpSpPr/>
          <p:nvPr/>
        </p:nvGrpSpPr>
        <p:grpSpPr>
          <a:xfrm>
            <a:off x="10828926" y="163826"/>
            <a:ext cx="1195224" cy="234569"/>
            <a:chOff x="10277856" y="159503"/>
            <a:chExt cx="1195224" cy="234569"/>
          </a:xfrm>
        </p:grpSpPr>
        <p:sp>
          <p:nvSpPr>
            <p:cNvPr id="42" name="Rounded Rectangle 41">
              <a:extLst>
                <a:ext uri="{FF2B5EF4-FFF2-40B4-BE49-F238E27FC236}">
                  <a16:creationId xmlns:a16="http://schemas.microsoft.com/office/drawing/2014/main" id="{A471F9B5-24FA-5949-9105-969825E6E7B9}"/>
                </a:ext>
              </a:extLst>
            </p:cNvPr>
            <p:cNvSpPr/>
            <p:nvPr/>
          </p:nvSpPr>
          <p:spPr>
            <a:xfrm>
              <a:off x="10277857" y="159503"/>
              <a:ext cx="1195223" cy="233689"/>
            </a:xfrm>
            <a:prstGeom prst="roundRect">
              <a:avLst>
                <a:gd name="adj" fmla="val 50000"/>
              </a:avLst>
            </a:prstGeom>
            <a:solidFill>
              <a:schemeClr val="accent2">
                <a:lumMod val="20000"/>
                <a:lumOff val="80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36000" bIns="0" rtlCol="0" anchor="ctr"/>
            <a:lstStyle/>
            <a:p>
              <a:pPr algn="r"/>
              <a:r>
                <a:rPr lang="en-GB" sz="1100" i="1" dirty="0">
                  <a:solidFill>
                    <a:schemeClr val="accent2"/>
                  </a:solidFill>
                  <a:latin typeface="Barlow Light" pitchFamily="2" charset="77"/>
                </a:rPr>
                <a:t>Variable costs</a:t>
              </a:r>
            </a:p>
          </p:txBody>
        </p:sp>
        <p:sp>
          <p:nvSpPr>
            <p:cNvPr id="43" name="Oval 42">
              <a:extLst>
                <a:ext uri="{FF2B5EF4-FFF2-40B4-BE49-F238E27FC236}">
                  <a16:creationId xmlns:a16="http://schemas.microsoft.com/office/drawing/2014/main" id="{D28710A9-4F3A-7D43-B65F-7ACB2548AEAF}"/>
                </a:ext>
              </a:extLst>
            </p:cNvPr>
            <p:cNvSpPr/>
            <p:nvPr/>
          </p:nvSpPr>
          <p:spPr>
            <a:xfrm>
              <a:off x="10277856" y="159503"/>
              <a:ext cx="234569" cy="234569"/>
            </a:xfrm>
            <a:prstGeom prst="ellipse">
              <a:avLst/>
            </a:prstGeom>
            <a:solidFill>
              <a:schemeClr val="accent2"/>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dirty="0">
                  <a:latin typeface="Barlow Medium" pitchFamily="2" charset="77"/>
                </a:rPr>
                <a:t>4</a:t>
              </a:r>
            </a:p>
          </p:txBody>
        </p:sp>
      </p:grpSp>
    </p:spTree>
    <p:extLst>
      <p:ext uri="{BB962C8B-B14F-4D97-AF65-F5344CB8AC3E}">
        <p14:creationId xmlns:p14="http://schemas.microsoft.com/office/powerpoint/2010/main" val="3275870448"/>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ages.japancentre.com/photos/pics/21/original/02.jpg?1508145406">
            <a:extLst>
              <a:ext uri="{FF2B5EF4-FFF2-40B4-BE49-F238E27FC236}">
                <a16:creationId xmlns:a16="http://schemas.microsoft.com/office/drawing/2014/main" id="{8476797B-004F-D148-844B-5A607A7FB6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18" r="8424"/>
          <a:stretch/>
        </p:blipFill>
        <p:spPr bwMode="auto">
          <a:xfrm>
            <a:off x="8544392" y="0"/>
            <a:ext cx="3656307" cy="6874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hypotheses we could test to drive revenue and reduce cost:</a:t>
            </a:r>
          </a:p>
          <a:p>
            <a:pPr lvl="1">
              <a:spcBef>
                <a:spcPts val="600"/>
              </a:spcBef>
              <a:buFont typeface="System Font Regular"/>
              <a:buChar char="-"/>
            </a:pPr>
            <a:r>
              <a:rPr lang="en-US" dirty="0">
                <a:solidFill>
                  <a:schemeClr val="accent1"/>
                </a:solidFill>
              </a:rPr>
              <a:t>A full investigation into the customer lifecycle – do orders increase as relationships mature?</a:t>
            </a:r>
          </a:p>
          <a:p>
            <a:pPr lvl="1">
              <a:spcBef>
                <a:spcPts val="600"/>
              </a:spcBef>
              <a:buFont typeface="System Font Regular"/>
              <a:buChar char="-"/>
            </a:pPr>
            <a:r>
              <a:rPr lang="en-US" dirty="0">
                <a:solidFill>
                  <a:schemeClr val="accent1"/>
                </a:solidFill>
              </a:rPr>
              <a:t>Relative unit cost of goods from suppliers</a:t>
            </a:r>
          </a:p>
          <a:p>
            <a:pPr lvl="1">
              <a:spcBef>
                <a:spcPts val="600"/>
              </a:spcBef>
              <a:buFont typeface="System Font Regular"/>
              <a:buChar char="-"/>
            </a:pPr>
            <a:r>
              <a:rPr lang="en-US" dirty="0">
                <a:solidFill>
                  <a:schemeClr val="accent1"/>
                </a:solidFill>
              </a:rPr>
              <a:t>Efficiency of Northwind’s stock ordering and inventory holding strategy</a:t>
            </a:r>
          </a:p>
          <a:p>
            <a:pPr lvl="1">
              <a:spcBef>
                <a:spcPts val="600"/>
              </a:spcBef>
              <a:buFont typeface="System Font Regular"/>
              <a:buChar char="-"/>
            </a:pPr>
            <a:r>
              <a:rPr lang="en-US" dirty="0">
                <a:solidFill>
                  <a:schemeClr val="accent1"/>
                </a:solidFill>
              </a:rPr>
              <a:t>Employee salaries and the effect of sales incentives on performance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13158</TotalTime>
  <Words>2600</Words>
  <Application>Microsoft Macintosh PowerPoint</Application>
  <PresentationFormat>Widescreen</PresentationFormat>
  <Paragraphs>614</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Barlow</vt:lpstr>
      <vt:lpstr>Barlow ExtraLight</vt:lpstr>
      <vt:lpstr>Barlow Light</vt:lpstr>
      <vt:lpstr>Barlow Medium</vt:lpstr>
      <vt:lpstr>Barlow SemiBold</vt:lpstr>
      <vt:lpstr>Calibri</vt:lpstr>
      <vt:lpstr>Franklin Gothic Book</vt:lpstr>
      <vt:lpstr>System Font Regular</vt:lpstr>
      <vt:lpstr>Office Theme</vt:lpstr>
      <vt:lpstr>Section 3 Project</vt:lpstr>
      <vt:lpstr>Executive summary</vt:lpstr>
      <vt:lpstr>The business case</vt:lpstr>
      <vt:lpstr>PowerPoint Presentation</vt:lpstr>
      <vt:lpstr>Customer quality by region</vt:lpstr>
      <vt:lpstr>The effect of discounting</vt:lpstr>
      <vt:lpstr>Increasing customer order frequency</vt:lpstr>
      <vt:lpstr>The cost of shipping firms</vt:lpstr>
      <vt:lpstr>Possible next steps</vt:lpstr>
      <vt:lpstr>Thank you for your time</vt:lpstr>
      <vt:lpstr>A note on Monte Carlo simulations (1/2)</vt:lpstr>
      <vt:lpstr>A note on Monte Carlo simulations (2/2)</vt:lpstr>
      <vt:lpstr>Customer quality by region – in more detail</vt:lpstr>
      <vt:lpstr>The effect of discounting – in more detail</vt:lpstr>
      <vt:lpstr>Customer order frequency – in more detail </vt:lpstr>
      <vt:lpstr>The cost of shipping firms – in more detail</vt:lpstr>
      <vt:lpstr>A lifetime view of Northwind’s orders</vt:lpstr>
      <vt:lpstr>Northwind’s product portfolio</vt:lpstr>
      <vt:lpstr>Northwind customer engagement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182</cp:revision>
  <dcterms:created xsi:type="dcterms:W3CDTF">2019-05-29T16:03:49Z</dcterms:created>
  <dcterms:modified xsi:type="dcterms:W3CDTF">2019-09-11T08:47:31Z</dcterms:modified>
</cp:coreProperties>
</file>